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23"/>
  </p:notesMasterIdLst>
  <p:sldIdLst>
    <p:sldId id="256" r:id="rId2"/>
    <p:sldId id="292" r:id="rId3"/>
    <p:sldId id="273" r:id="rId4"/>
    <p:sldId id="270" r:id="rId5"/>
    <p:sldId id="258" r:id="rId6"/>
    <p:sldId id="294" r:id="rId7"/>
    <p:sldId id="275" r:id="rId8"/>
    <p:sldId id="299" r:id="rId9"/>
    <p:sldId id="300" r:id="rId10"/>
    <p:sldId id="308" r:id="rId11"/>
    <p:sldId id="306" r:id="rId12"/>
    <p:sldId id="305" r:id="rId13"/>
    <p:sldId id="304" r:id="rId14"/>
    <p:sldId id="310" r:id="rId15"/>
    <p:sldId id="311" r:id="rId16"/>
    <p:sldId id="291" r:id="rId17"/>
    <p:sldId id="313" r:id="rId18"/>
    <p:sldId id="312" r:id="rId19"/>
    <p:sldId id="297" r:id="rId20"/>
    <p:sldId id="298" r:id="rId21"/>
    <p:sldId id="31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1C3"/>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78251"/>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[data.xlsx]Top Causes of Death!PivotTable1</c:name>
    <c:fmtId val="-1"/>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Leading Causes of Death</a:t>
            </a:r>
          </a:p>
          <a:p>
            <a:pPr>
              <a:defRPr sz="1800"/>
            </a:pPr>
            <a:r>
              <a:rPr lang="en-US" sz="1800" dirty="0"/>
              <a:t>(1999 – 2016)</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doughnutChart>
        <c:varyColors val="1"/>
        <c:ser>
          <c:idx val="0"/>
          <c:order val="0"/>
          <c:tx>
            <c:strRef>
              <c:f>'Top Causes of Death'!$B$3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9AD5-604B-9BE6-FF730C8ABD1D}"/>
              </c:ext>
            </c:extLst>
          </c:dPt>
          <c:dPt>
            <c:idx val="1"/>
            <c:bubble3D val="0"/>
            <c:spPr>
              <a:solidFill>
                <a:schemeClr val="accent2"/>
              </a:solidFill>
              <a:ln>
                <a:noFill/>
              </a:ln>
              <a:effectLst/>
            </c:spPr>
            <c:extLst>
              <c:ext xmlns:c16="http://schemas.microsoft.com/office/drawing/2014/chart" uri="{C3380CC4-5D6E-409C-BE32-E72D297353CC}">
                <c16:uniqueId val="{00000003-9AD5-604B-9BE6-FF730C8ABD1D}"/>
              </c:ext>
            </c:extLst>
          </c:dPt>
          <c:dPt>
            <c:idx val="2"/>
            <c:bubble3D val="0"/>
            <c:spPr>
              <a:solidFill>
                <a:schemeClr val="accent3"/>
              </a:solidFill>
              <a:ln>
                <a:noFill/>
              </a:ln>
              <a:effectLst/>
            </c:spPr>
            <c:extLst>
              <c:ext xmlns:c16="http://schemas.microsoft.com/office/drawing/2014/chart" uri="{C3380CC4-5D6E-409C-BE32-E72D297353CC}">
                <c16:uniqueId val="{00000005-9AD5-604B-9BE6-FF730C8ABD1D}"/>
              </c:ext>
            </c:extLst>
          </c:dPt>
          <c:dPt>
            <c:idx val="3"/>
            <c:bubble3D val="0"/>
            <c:spPr>
              <a:solidFill>
                <a:schemeClr val="accent4"/>
              </a:solidFill>
              <a:ln>
                <a:noFill/>
              </a:ln>
              <a:effectLst/>
            </c:spPr>
            <c:extLst>
              <c:ext xmlns:c16="http://schemas.microsoft.com/office/drawing/2014/chart" uri="{C3380CC4-5D6E-409C-BE32-E72D297353CC}">
                <c16:uniqueId val="{00000007-9AD5-604B-9BE6-FF730C8ABD1D}"/>
              </c:ext>
            </c:extLst>
          </c:dPt>
          <c:dPt>
            <c:idx val="4"/>
            <c:bubble3D val="0"/>
            <c:spPr>
              <a:solidFill>
                <a:schemeClr val="accent5"/>
              </a:solidFill>
              <a:ln>
                <a:noFill/>
              </a:ln>
              <a:effectLst/>
            </c:spPr>
            <c:extLst>
              <c:ext xmlns:c16="http://schemas.microsoft.com/office/drawing/2014/chart" uri="{C3380CC4-5D6E-409C-BE32-E72D297353CC}">
                <c16:uniqueId val="{00000009-9AD5-604B-9BE6-FF730C8ABD1D}"/>
              </c:ext>
            </c:extLst>
          </c:dPt>
          <c:dPt>
            <c:idx val="5"/>
            <c:bubble3D val="0"/>
            <c:spPr>
              <a:solidFill>
                <a:schemeClr val="accent6"/>
              </a:solidFill>
              <a:ln>
                <a:noFill/>
              </a:ln>
              <a:effectLst/>
            </c:spPr>
            <c:extLst>
              <c:ext xmlns:c16="http://schemas.microsoft.com/office/drawing/2014/chart" uri="{C3380CC4-5D6E-409C-BE32-E72D297353CC}">
                <c16:uniqueId val="{0000000B-9AD5-604B-9BE6-FF730C8ABD1D}"/>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AD5-604B-9BE6-FF730C8ABD1D}"/>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AD5-604B-9BE6-FF730C8ABD1D}"/>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9AD5-604B-9BE6-FF730C8ABD1D}"/>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9AD5-604B-9BE6-FF730C8ABD1D}"/>
              </c:ext>
            </c:extLst>
          </c:dPt>
          <c:dLbls>
            <c:dLbl>
              <c:idx val="0"/>
              <c:delete val="1"/>
              <c:extLst>
                <c:ext xmlns:c15="http://schemas.microsoft.com/office/drawing/2012/chart" uri="{CE6537A1-D6FC-4f65-9D91-7224C49458BB}"/>
                <c:ext xmlns:c16="http://schemas.microsoft.com/office/drawing/2014/chart" uri="{C3380CC4-5D6E-409C-BE32-E72D297353CC}">
                  <c16:uniqueId val="{00000001-9AD5-604B-9BE6-FF730C8ABD1D}"/>
                </c:ext>
              </c:extLst>
            </c:dLbl>
            <c:dLbl>
              <c:idx val="1"/>
              <c:layout>
                <c:manualLayout>
                  <c:x val="0.10247422903563029"/>
                  <c:y val="-0.18944991596337646"/>
                </c:manualLayout>
              </c:layout>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 xmlns:c16="http://schemas.microsoft.com/office/drawing/2014/chart" uri="{C3380CC4-5D6E-409C-BE32-E72D297353CC}">
                  <c16:uniqueId val="{00000003-9AD5-604B-9BE6-FF730C8ABD1D}"/>
                </c:ext>
              </c:extLst>
            </c:dLbl>
            <c:dLbl>
              <c:idx val="2"/>
              <c:delete val="1"/>
              <c:extLst>
                <c:ext xmlns:c15="http://schemas.microsoft.com/office/drawing/2012/chart" uri="{CE6537A1-D6FC-4f65-9D91-7224C49458BB}"/>
                <c:ext xmlns:c16="http://schemas.microsoft.com/office/drawing/2014/chart" uri="{C3380CC4-5D6E-409C-BE32-E72D297353CC}">
                  <c16:uniqueId val="{00000005-9AD5-604B-9BE6-FF730C8ABD1D}"/>
                </c:ext>
              </c:extLst>
            </c:dLbl>
            <c:dLbl>
              <c:idx val="3"/>
              <c:delete val="1"/>
              <c:extLst>
                <c:ext xmlns:c15="http://schemas.microsoft.com/office/drawing/2012/chart" uri="{CE6537A1-D6FC-4f65-9D91-7224C49458BB}"/>
                <c:ext xmlns:c16="http://schemas.microsoft.com/office/drawing/2014/chart" uri="{C3380CC4-5D6E-409C-BE32-E72D297353CC}">
                  <c16:uniqueId val="{00000007-9AD5-604B-9BE6-FF730C8ABD1D}"/>
                </c:ext>
              </c:extLst>
            </c:dLbl>
            <c:dLbl>
              <c:idx val="4"/>
              <c:layout>
                <c:manualLayout>
                  <c:x val="-0.15012106537530268"/>
                  <c:y val="0.1535353535353535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AD5-604B-9BE6-FF730C8ABD1D}"/>
                </c:ext>
              </c:extLst>
            </c:dLbl>
            <c:dLbl>
              <c:idx val="5"/>
              <c:delete val="1"/>
              <c:extLst>
                <c:ext xmlns:c15="http://schemas.microsoft.com/office/drawing/2012/chart" uri="{CE6537A1-D6FC-4f65-9D91-7224C49458BB}"/>
                <c:ext xmlns:c16="http://schemas.microsoft.com/office/drawing/2014/chart" uri="{C3380CC4-5D6E-409C-BE32-E72D297353CC}">
                  <c16:uniqueId val="{0000000B-9AD5-604B-9BE6-FF730C8ABD1D}"/>
                </c:ext>
              </c:extLst>
            </c:dLbl>
            <c:dLbl>
              <c:idx val="6"/>
              <c:delete val="1"/>
              <c:extLst>
                <c:ext xmlns:c15="http://schemas.microsoft.com/office/drawing/2012/chart" uri="{CE6537A1-D6FC-4f65-9D91-7224C49458BB}"/>
                <c:ext xmlns:c16="http://schemas.microsoft.com/office/drawing/2014/chart" uri="{C3380CC4-5D6E-409C-BE32-E72D297353CC}">
                  <c16:uniqueId val="{0000000D-9AD5-604B-9BE6-FF730C8ABD1D}"/>
                </c:ext>
              </c:extLst>
            </c:dLbl>
            <c:dLbl>
              <c:idx val="7"/>
              <c:delete val="1"/>
              <c:extLst>
                <c:ext xmlns:c15="http://schemas.microsoft.com/office/drawing/2012/chart" uri="{CE6537A1-D6FC-4f65-9D91-7224C49458BB}"/>
                <c:ext xmlns:c16="http://schemas.microsoft.com/office/drawing/2014/chart" uri="{C3380CC4-5D6E-409C-BE32-E72D297353CC}">
                  <c16:uniqueId val="{0000000F-9AD5-604B-9BE6-FF730C8ABD1D}"/>
                </c:ext>
              </c:extLst>
            </c:dLbl>
            <c:dLbl>
              <c:idx val="8"/>
              <c:delete val="1"/>
              <c:extLst>
                <c:ext xmlns:c15="http://schemas.microsoft.com/office/drawing/2012/chart" uri="{CE6537A1-D6FC-4f65-9D91-7224C49458BB}"/>
                <c:ext xmlns:c16="http://schemas.microsoft.com/office/drawing/2014/chart" uri="{C3380CC4-5D6E-409C-BE32-E72D297353CC}">
                  <c16:uniqueId val="{00000011-9AD5-604B-9BE6-FF730C8ABD1D}"/>
                </c:ext>
              </c:extLst>
            </c:dLbl>
            <c:dLbl>
              <c:idx val="9"/>
              <c:delete val="1"/>
              <c:extLst>
                <c:ext xmlns:c15="http://schemas.microsoft.com/office/drawing/2012/chart" uri="{CE6537A1-D6FC-4f65-9D91-7224C49458BB}"/>
                <c:ext xmlns:c16="http://schemas.microsoft.com/office/drawing/2014/chart" uri="{C3380CC4-5D6E-409C-BE32-E72D297353CC}">
                  <c16:uniqueId val="{00000013-9AD5-604B-9BE6-FF730C8ABD1D}"/>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Causes of Death'!$A$4:$A$14</c:f>
              <c:strCache>
                <c:ptCount val="10"/>
                <c:pt idx="0">
                  <c:v>Alzheimer's disease</c:v>
                </c:pt>
                <c:pt idx="1">
                  <c:v>Cancer</c:v>
                </c:pt>
                <c:pt idx="2">
                  <c:v>CLRD</c:v>
                </c:pt>
                <c:pt idx="3">
                  <c:v>Diabetes</c:v>
                </c:pt>
                <c:pt idx="4">
                  <c:v>Heart disease</c:v>
                </c:pt>
                <c:pt idx="5">
                  <c:v>Influenza and pneumonia</c:v>
                </c:pt>
                <c:pt idx="6">
                  <c:v>Kidney disease</c:v>
                </c:pt>
                <c:pt idx="7">
                  <c:v>Stroke</c:v>
                </c:pt>
                <c:pt idx="8">
                  <c:v>Suicide</c:v>
                </c:pt>
                <c:pt idx="9">
                  <c:v>Unintentional injuries</c:v>
                </c:pt>
              </c:strCache>
            </c:strRef>
          </c:cat>
          <c:val>
            <c:numRef>
              <c:f>'Top Causes of Death'!$B$4:$B$14</c:f>
              <c:numCache>
                <c:formatCode>General</c:formatCode>
                <c:ptCount val="10"/>
                <c:pt idx="0">
                  <c:v>1373412</c:v>
                </c:pt>
                <c:pt idx="1">
                  <c:v>10244536</c:v>
                </c:pt>
                <c:pt idx="2">
                  <c:v>2434726</c:v>
                </c:pt>
                <c:pt idx="3">
                  <c:v>1316379</c:v>
                </c:pt>
                <c:pt idx="4">
                  <c:v>11575183</c:v>
                </c:pt>
                <c:pt idx="5">
                  <c:v>1038969</c:v>
                </c:pt>
                <c:pt idx="6">
                  <c:v>807980</c:v>
                </c:pt>
                <c:pt idx="7">
                  <c:v>2580140</c:v>
                </c:pt>
                <c:pt idx="8">
                  <c:v>649843</c:v>
                </c:pt>
                <c:pt idx="9">
                  <c:v>2177884</c:v>
                </c:pt>
              </c:numCache>
            </c:numRef>
          </c:val>
          <c:extLst>
            <c:ext xmlns:c16="http://schemas.microsoft.com/office/drawing/2014/chart" uri="{C3380CC4-5D6E-409C-BE32-E72D297353CC}">
              <c16:uniqueId val="{00000014-9AD5-604B-9BE6-FF730C8ABD1D}"/>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noFill/>
              <a:round/>
            </a:ln>
            <a:effectLst/>
          </c:spPr>
          <c:marker>
            <c:symbol val="circle"/>
            <c:size val="4"/>
            <c:spPr>
              <a:noFill/>
              <a:ln w="9525" cap="flat" cmpd="sng" algn="ctr">
                <a:no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1999</a:t>
            </a:r>
            <a:r>
              <a:rPr lang="en-US" sz="1400" baseline="0" dirty="0"/>
              <a:t> - 2016</a:t>
            </a:r>
            <a:endParaRPr lang="en-US" sz="1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0.20116523765833999</c:v>
                </c:pt>
                <c:pt idx="14">
                  <c:v>0.188617555633279</c:v>
                </c:pt>
                <c:pt idx="15">
                  <c:v>0.18160096923153801</c:v>
                </c:pt>
                <c:pt idx="16">
                  <c:v>0.17356197380225999</c:v>
                </c:pt>
                <c:pt idx="17">
                  <c:v>0.16715483201011699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Adjusted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0.164729487925319</c:v>
                </c:pt>
                <c:pt idx="14">
                  <c:v>0.154512645597496</c:v>
                </c:pt>
                <c:pt idx="15">
                  <c:v>0.148854293797513</c:v>
                </c:pt>
                <c:pt idx="16">
                  <c:v>0.14230560004038501</c:v>
                </c:pt>
                <c:pt idx="17">
                  <c:v>0.13709523053112699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C9-4C53-A6AD-14E924D1D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C9-4C53-A6AD-14E924D1D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C9-4C53-A6AD-14E924D1D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C9-4C53-A6AD-14E924D1DE5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C9-4C53-A6AD-14E924D1DE5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7C9-4C53-A6AD-14E924D1DE53}"/>
              </c:ext>
            </c:extLst>
          </c:dPt>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500</c:v>
                </c:pt>
                <c:pt idx="1">
                  <c:v>14</c:v>
                </c:pt>
                <c:pt idx="2">
                  <c:v>60</c:v>
                </c:pt>
                <c:pt idx="3">
                  <c:v>500</c:v>
                </c:pt>
                <c:pt idx="4">
                  <c:v>99</c:v>
                </c:pt>
                <c:pt idx="5">
                  <c:v>240</c:v>
                </c:pt>
              </c:numCache>
            </c:numRef>
          </c:val>
          <c:extLst>
            <c:ext xmlns:c16="http://schemas.microsoft.com/office/drawing/2014/chart" uri="{C3380CC4-5D6E-409C-BE32-E72D297353CC}">
              <c16:uniqueId val="{00000000-B702-A349-8BEF-26DF053E3F4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Results</a:t>
            </a:r>
            <a:r>
              <a:rPr lang="en-US" baseline="0" dirty="0"/>
              <a:t> with Cross-Validation</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 Scores</c:v>
                </c:pt>
              </c:strCache>
            </c:strRef>
          </c:tx>
          <c:spPr>
            <a:solidFill>
              <a:schemeClr val="accent1"/>
            </a:solidFill>
            <a:ln>
              <a:noFill/>
            </a:ln>
            <a:effectLst/>
          </c:spPr>
          <c:invertIfNegative val="0"/>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0.71132075471698109</c:v>
                </c:pt>
                <c:pt idx="1">
                  <c:v>0.80566037735849061</c:v>
                </c:pt>
                <c:pt idx="2">
                  <c:v>0.90188679245283021</c:v>
                </c:pt>
                <c:pt idx="3">
                  <c:v>0.78490566037735854</c:v>
                </c:pt>
                <c:pt idx="4">
                  <c:v>0.70754716981132071</c:v>
                </c:pt>
                <c:pt idx="5">
                  <c:v>0.86415094339622645</c:v>
                </c:pt>
              </c:numCache>
            </c:numRef>
          </c:val>
          <c:extLst>
            <c:ext xmlns:c16="http://schemas.microsoft.com/office/drawing/2014/chart" uri="{C3380CC4-5D6E-409C-BE32-E72D297353CC}">
              <c16:uniqueId val="{00000000-574E-084B-BEFE-62335978751C}"/>
            </c:ext>
          </c:extLst>
        </c:ser>
        <c:dLbls>
          <c:showLegendKey val="0"/>
          <c:showVal val="0"/>
          <c:showCatName val="0"/>
          <c:showSerName val="0"/>
          <c:showPercent val="0"/>
          <c:showBubbleSize val="0"/>
        </c:dLbls>
        <c:gapWidth val="219"/>
        <c:overlap val="-27"/>
        <c:axId val="863912015"/>
        <c:axId val="931200031"/>
      </c:barChart>
      <c:catAx>
        <c:axId val="863912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1200031"/>
        <c:crosses val="autoZero"/>
        <c:auto val="1"/>
        <c:lblAlgn val="ctr"/>
        <c:lblOffset val="100"/>
        <c:noMultiLvlLbl val="0"/>
      </c:catAx>
      <c:valAx>
        <c:axId val="931200031"/>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391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Testing Results with New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 Scores</c:v>
                </c:pt>
              </c:strCache>
            </c:strRef>
          </c:tx>
          <c:spPr>
            <a:solidFill>
              <a:schemeClr val="accent1"/>
            </a:solidFill>
            <a:ln>
              <a:noFill/>
            </a:ln>
            <a:effectLst/>
          </c:spPr>
          <c:invertIfNegative val="0"/>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0.72929999999999995</c:v>
                </c:pt>
                <c:pt idx="1">
                  <c:v>0.76690000000000003</c:v>
                </c:pt>
                <c:pt idx="2">
                  <c:v>0.9173</c:v>
                </c:pt>
                <c:pt idx="3">
                  <c:v>0.76690000000000003</c:v>
                </c:pt>
                <c:pt idx="4">
                  <c:v>0.76690000000000003</c:v>
                </c:pt>
                <c:pt idx="5">
                  <c:v>0.84960000000000002</c:v>
                </c:pt>
              </c:numCache>
            </c:numRef>
          </c:val>
          <c:extLst>
            <c:ext xmlns:c16="http://schemas.microsoft.com/office/drawing/2014/chart" uri="{C3380CC4-5D6E-409C-BE32-E72D297353CC}">
              <c16:uniqueId val="{00000000-574E-084B-BEFE-62335978751C}"/>
            </c:ext>
          </c:extLst>
        </c:ser>
        <c:dLbls>
          <c:showLegendKey val="0"/>
          <c:showVal val="0"/>
          <c:showCatName val="0"/>
          <c:showSerName val="0"/>
          <c:showPercent val="0"/>
          <c:showBubbleSize val="0"/>
        </c:dLbls>
        <c:gapWidth val="219"/>
        <c:overlap val="-27"/>
        <c:axId val="863912015"/>
        <c:axId val="931200031"/>
      </c:barChart>
      <c:catAx>
        <c:axId val="863912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1200031"/>
        <c:crosses val="autoZero"/>
        <c:auto val="1"/>
        <c:lblAlgn val="ctr"/>
        <c:lblOffset val="100"/>
        <c:noMultiLvlLbl val="0"/>
      </c:catAx>
      <c:valAx>
        <c:axId val="931200031"/>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391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Smoking Rate</c:v>
                </c:pt>
              </c:strCache>
            </c:strRef>
          </c:tx>
          <c:spPr>
            <a:ln w="34925" cap="rnd">
              <a:solidFill>
                <a:schemeClr val="accent1"/>
              </a:solidFill>
              <a:round/>
            </a:ln>
            <a:effectLst>
              <a:outerShdw blurRad="88900" dist="38100" dir="5040000" rotWithShape="0">
                <a:srgbClr val="000000">
                  <a:alpha val="60000"/>
                </a:srgbClr>
              </a:outerShdw>
            </a:effectLst>
          </c:spPr>
          <c:marker>
            <c:symbol val="none"/>
          </c:marke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0.23899999999999999</c:v>
                </c:pt>
                <c:pt idx="1">
                  <c:v>0.252</c:v>
                </c:pt>
                <c:pt idx="2">
                  <c:v>0.23300000000000001</c:v>
                </c:pt>
                <c:pt idx="3">
                  <c:v>0.28699999999999998</c:v>
                </c:pt>
                <c:pt idx="4">
                  <c:v>0.26600000000000001</c:v>
                </c:pt>
                <c:pt idx="5">
                  <c:v>0.251</c:v>
                </c:pt>
                <c:pt idx="6">
                  <c:v>0.26100000000000001</c:v>
                </c:pt>
                <c:pt idx="7">
                  <c:v>0.251</c:v>
                </c:pt>
                <c:pt idx="8">
                  <c:v>0.251</c:v>
                </c:pt>
                <c:pt idx="9">
                  <c:v>0.25800000000000001</c:v>
                </c:pt>
                <c:pt idx="10">
                  <c:v>0.247</c:v>
                </c:pt>
                <c:pt idx="11">
                  <c:v>0.255</c:v>
                </c:pt>
                <c:pt idx="12">
                  <c:v>0.23699999999999999</c:v>
                </c:pt>
                <c:pt idx="13">
                  <c:v>0.234295135050474</c:v>
                </c:pt>
                <c:pt idx="14">
                  <c:v>0.20916002477685999</c:v>
                </c:pt>
                <c:pt idx="15">
                  <c:v>0.21275075481594802</c:v>
                </c:pt>
                <c:pt idx="16">
                  <c:v>0.18941100956187701</c:v>
                </c:pt>
                <c:pt idx="17">
                  <c:v>0.19928551716936901</c:v>
                </c:pt>
              </c:numCache>
            </c:numRef>
          </c:val>
          <c:smooth val="0"/>
          <c:extLst>
            <c:ext xmlns:c16="http://schemas.microsoft.com/office/drawing/2014/chart" uri="{C3380CC4-5D6E-409C-BE32-E72D297353CC}">
              <c16:uniqueId val="{00000000-BED3-3D45-A659-0B852C6E8B00}"/>
            </c:ext>
          </c:extLst>
        </c:ser>
        <c:dLbls>
          <c:showLegendKey val="0"/>
          <c:showVal val="0"/>
          <c:showCatName val="0"/>
          <c:showSerName val="0"/>
          <c:showPercent val="0"/>
          <c:showBubbleSize val="0"/>
        </c:dLbls>
        <c:smooth val="0"/>
        <c:axId val="932948879"/>
        <c:axId val="949440031"/>
      </c:lineChart>
      <c:catAx>
        <c:axId val="93294887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9440031"/>
        <c:crosses val="autoZero"/>
        <c:auto val="1"/>
        <c:lblAlgn val="ctr"/>
        <c:lblOffset val="100"/>
        <c:tickLblSkip val="2"/>
        <c:tickMarkSkip val="2"/>
        <c:noMultiLvlLbl val="0"/>
      </c:catAx>
      <c:valAx>
        <c:axId val="949440031"/>
        <c:scaling>
          <c:orientation val="minMax"/>
          <c:max val="0.30000000000000004"/>
          <c:min val="0.18000000000000002"/>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2948879"/>
        <c:crosses val="autoZero"/>
        <c:crossBetween val="between"/>
        <c:majorUnit val="2.0000000000000004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570B2-62F0-4811-A4ED-BA0CEC182C1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0E018-3F9D-4B8A-8E7E-54AF90B614D6}">
      <dgm:prSet/>
      <dgm:spPr/>
      <dgm:t>
        <a:bodyPr/>
        <a:lstStyle/>
        <a:p>
          <a:pPr>
            <a:lnSpc>
              <a:spcPct val="100000"/>
            </a:lnSpc>
          </a:pPr>
          <a:r>
            <a:rPr lang="en-US"/>
            <a:t>What is the leading cause of death in the United States?</a:t>
          </a:r>
        </a:p>
      </dgm:t>
    </dgm:pt>
    <dgm:pt modelId="{97384B19-83A8-49B4-91D1-A92573A78AE5}" type="parTrans" cxnId="{3D2E8810-5868-4E3F-A192-77EEFF6C99DB}">
      <dgm:prSet/>
      <dgm:spPr/>
      <dgm:t>
        <a:bodyPr/>
        <a:lstStyle/>
        <a:p>
          <a:endParaRPr lang="en-US"/>
        </a:p>
      </dgm:t>
    </dgm:pt>
    <dgm:pt modelId="{42846566-95FD-424C-8761-A7FFD348841E}" type="sibTrans" cxnId="{3D2E8810-5868-4E3F-A192-77EEFF6C99DB}">
      <dgm:prSet/>
      <dgm:spPr/>
      <dgm:t>
        <a:bodyPr/>
        <a:lstStyle/>
        <a:p>
          <a:endParaRPr lang="en-US"/>
        </a:p>
      </dgm:t>
    </dgm:pt>
    <dgm:pt modelId="{5274E116-D121-49D6-A87B-F18DFB194BC2}">
      <dgm:prSet/>
      <dgm:spPr/>
      <dgm:t>
        <a:bodyPr/>
        <a:lstStyle/>
        <a:p>
          <a:pPr>
            <a:lnSpc>
              <a:spcPct val="100000"/>
            </a:lnSpc>
          </a:pPr>
          <a:r>
            <a:rPr lang="en-US" dirty="0"/>
            <a:t>What is the current trend for the leading cause of death?</a:t>
          </a:r>
        </a:p>
      </dgm:t>
    </dgm:pt>
    <dgm:pt modelId="{C46647B4-0C24-4F7A-A958-07180DB294E0}" type="parTrans" cxnId="{D933AE5D-8284-44C4-AD5C-5B4DB670B0FD}">
      <dgm:prSet/>
      <dgm:spPr/>
      <dgm:t>
        <a:bodyPr/>
        <a:lstStyle/>
        <a:p>
          <a:endParaRPr lang="en-US"/>
        </a:p>
      </dgm:t>
    </dgm:pt>
    <dgm:pt modelId="{82C3B66D-1C4F-4D8F-938B-809F8252066F}" type="sibTrans" cxnId="{D933AE5D-8284-44C4-AD5C-5B4DB670B0FD}">
      <dgm:prSet/>
      <dgm:spPr/>
      <dgm:t>
        <a:bodyPr/>
        <a:lstStyle/>
        <a:p>
          <a:endParaRPr lang="en-US"/>
        </a:p>
      </dgm:t>
    </dgm:pt>
    <dgm:pt modelId="{4396033D-2D4F-4163-A921-8A1B93301084}">
      <dgm:prSet/>
      <dgm:spPr/>
      <dgm:t>
        <a:bodyPr/>
        <a:lstStyle/>
        <a:p>
          <a:pPr>
            <a:lnSpc>
              <a:spcPct val="100000"/>
            </a:lnSpc>
          </a:pPr>
          <a:r>
            <a:rPr lang="en-US" dirty="0"/>
            <a:t>Which factors have the greatest impact on the mortality rate?</a:t>
          </a:r>
        </a:p>
      </dgm:t>
    </dgm:pt>
    <dgm:pt modelId="{AA232F29-93D1-4F5E-88FF-F327F6EBB037}" type="parTrans" cxnId="{BEA7DC48-986A-4024-B629-93DB3499B234}">
      <dgm:prSet/>
      <dgm:spPr/>
      <dgm:t>
        <a:bodyPr/>
        <a:lstStyle/>
        <a:p>
          <a:endParaRPr lang="en-US"/>
        </a:p>
      </dgm:t>
    </dgm:pt>
    <dgm:pt modelId="{5C297D3A-750A-4BDB-A924-97ED7C266037}" type="sibTrans" cxnId="{BEA7DC48-986A-4024-B629-93DB3499B234}">
      <dgm:prSet/>
      <dgm:spPr/>
      <dgm:t>
        <a:bodyPr/>
        <a:lstStyle/>
        <a:p>
          <a:endParaRPr lang="en-US"/>
        </a:p>
      </dgm:t>
    </dgm:pt>
    <dgm:pt modelId="{AEA0310E-F13D-4880-A612-E2C2147073B5}">
      <dgm:prSet/>
      <dgm:spPr/>
      <dgm:t>
        <a:bodyPr/>
        <a:lstStyle/>
        <a:p>
          <a:pPr>
            <a:lnSpc>
              <a:spcPct val="100000"/>
            </a:lnSpc>
          </a:pPr>
          <a:r>
            <a:rPr lang="en-US" dirty="0"/>
            <a:t>Which states should be treated as high risk?</a:t>
          </a:r>
        </a:p>
      </dgm:t>
    </dgm:pt>
    <dgm:pt modelId="{936FC0B3-2A16-4639-A342-12CB22CCCC92}" type="parTrans" cxnId="{880C79C6-37FC-4719-A8E3-D90017D8A508}">
      <dgm:prSet/>
      <dgm:spPr/>
      <dgm:t>
        <a:bodyPr/>
        <a:lstStyle/>
        <a:p>
          <a:endParaRPr lang="en-US"/>
        </a:p>
      </dgm:t>
    </dgm:pt>
    <dgm:pt modelId="{229D986E-5169-42E8-A88E-EE68FC93EF15}" type="sibTrans" cxnId="{880C79C6-37FC-4719-A8E3-D90017D8A508}">
      <dgm:prSet/>
      <dgm:spPr/>
      <dgm:t>
        <a:bodyPr/>
        <a:lstStyle/>
        <a:p>
          <a:endParaRPr lang="en-US"/>
        </a:p>
      </dgm:t>
    </dgm:pt>
    <dgm:pt modelId="{1CE8D275-F449-4D3C-BEBA-EA51A331796B}" type="pres">
      <dgm:prSet presAssocID="{E6C570B2-62F0-4811-A4ED-BA0CEC182C1E}" presName="root" presStyleCnt="0">
        <dgm:presLayoutVars>
          <dgm:dir/>
          <dgm:resizeHandles val="exact"/>
        </dgm:presLayoutVars>
      </dgm:prSet>
      <dgm:spPr/>
    </dgm:pt>
    <dgm:pt modelId="{76C3594A-DFE5-41F8-BD6A-C732E9939705}" type="pres">
      <dgm:prSet presAssocID="{5080E018-3F9D-4B8A-8E7E-54AF90B614D6}" presName="compNode" presStyleCnt="0"/>
      <dgm:spPr/>
    </dgm:pt>
    <dgm:pt modelId="{A1098420-3768-4839-A777-92E1244C04FE}" type="pres">
      <dgm:prSet presAssocID="{5080E018-3F9D-4B8A-8E7E-54AF90B61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F3D81878-83B3-4579-934D-CE83285AC406}" type="pres">
      <dgm:prSet presAssocID="{5080E018-3F9D-4B8A-8E7E-54AF90B614D6}" presName="spaceRect" presStyleCnt="0"/>
      <dgm:spPr/>
    </dgm:pt>
    <dgm:pt modelId="{55E95527-2D98-41E8-857F-7F8FE1D16D99}" type="pres">
      <dgm:prSet presAssocID="{5080E018-3F9D-4B8A-8E7E-54AF90B614D6}" presName="textRect" presStyleLbl="revTx" presStyleIdx="0" presStyleCnt="4">
        <dgm:presLayoutVars>
          <dgm:chMax val="1"/>
          <dgm:chPref val="1"/>
        </dgm:presLayoutVars>
      </dgm:prSet>
      <dgm:spPr/>
    </dgm:pt>
    <dgm:pt modelId="{BFC847E4-3B76-4F48-B334-FD459F61D0DF}" type="pres">
      <dgm:prSet presAssocID="{42846566-95FD-424C-8761-A7FFD348841E}" presName="sibTrans" presStyleCnt="0"/>
      <dgm:spPr/>
    </dgm:pt>
    <dgm:pt modelId="{67CF71C7-C691-498B-96F6-1E1093C64F6C}" type="pres">
      <dgm:prSet presAssocID="{5274E116-D121-49D6-A87B-F18DFB194BC2}" presName="compNode" presStyleCnt="0"/>
      <dgm:spPr/>
    </dgm:pt>
    <dgm:pt modelId="{7156D7CD-BCE4-4A29-9EAD-A784AAD66323}" type="pres">
      <dgm:prSet presAssocID="{5274E116-D121-49D6-A87B-F18DFB194B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33C9A472-D7B9-4F13-A8D4-EDEFEE9FC781}" type="pres">
      <dgm:prSet presAssocID="{5274E116-D121-49D6-A87B-F18DFB194BC2}" presName="spaceRect" presStyleCnt="0"/>
      <dgm:spPr/>
    </dgm:pt>
    <dgm:pt modelId="{CB1AEFCD-B1EB-4B7F-96D0-0A29750C93E7}" type="pres">
      <dgm:prSet presAssocID="{5274E116-D121-49D6-A87B-F18DFB194BC2}" presName="textRect" presStyleLbl="revTx" presStyleIdx="1" presStyleCnt="4">
        <dgm:presLayoutVars>
          <dgm:chMax val="1"/>
          <dgm:chPref val="1"/>
        </dgm:presLayoutVars>
      </dgm:prSet>
      <dgm:spPr/>
    </dgm:pt>
    <dgm:pt modelId="{A0F8F9BB-9436-49BA-A2F0-D46ABF470C54}" type="pres">
      <dgm:prSet presAssocID="{82C3B66D-1C4F-4D8F-938B-809F8252066F}" presName="sibTrans" presStyleCnt="0"/>
      <dgm:spPr/>
    </dgm:pt>
    <dgm:pt modelId="{DBD66FD8-0055-46FE-AB41-FCCF78AA78CB}" type="pres">
      <dgm:prSet presAssocID="{4396033D-2D4F-4163-A921-8A1B93301084}" presName="compNode" presStyleCnt="0"/>
      <dgm:spPr/>
    </dgm:pt>
    <dgm:pt modelId="{F44763D3-C42A-4620-B599-69B2AD10E3E6}" type="pres">
      <dgm:prSet presAssocID="{4396033D-2D4F-4163-A921-8A1B933010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with Pulse"/>
        </a:ext>
      </dgm:extLst>
    </dgm:pt>
    <dgm:pt modelId="{31AE1CC3-7BFF-4B57-9D0A-D45A416415B6}" type="pres">
      <dgm:prSet presAssocID="{4396033D-2D4F-4163-A921-8A1B93301084}" presName="spaceRect" presStyleCnt="0"/>
      <dgm:spPr/>
    </dgm:pt>
    <dgm:pt modelId="{15B8230B-D15A-4409-984C-8460CC2B05A3}" type="pres">
      <dgm:prSet presAssocID="{4396033D-2D4F-4163-A921-8A1B93301084}" presName="textRect" presStyleLbl="revTx" presStyleIdx="2" presStyleCnt="4">
        <dgm:presLayoutVars>
          <dgm:chMax val="1"/>
          <dgm:chPref val="1"/>
        </dgm:presLayoutVars>
      </dgm:prSet>
      <dgm:spPr/>
    </dgm:pt>
    <dgm:pt modelId="{D14660E4-916A-482A-9172-192988CFB6C3}" type="pres">
      <dgm:prSet presAssocID="{5C297D3A-750A-4BDB-A924-97ED7C266037}" presName="sibTrans" presStyleCnt="0"/>
      <dgm:spPr/>
    </dgm:pt>
    <dgm:pt modelId="{5F78721C-0C82-47F0-B178-A28FE662D34F}" type="pres">
      <dgm:prSet presAssocID="{AEA0310E-F13D-4880-A612-E2C2147073B5}" presName="compNode" presStyleCnt="0"/>
      <dgm:spPr/>
    </dgm:pt>
    <dgm:pt modelId="{F087771F-8BF4-4BD2-9C1D-B1C43ED5CB6E}" type="pres">
      <dgm:prSet presAssocID="{AEA0310E-F13D-4880-A612-E2C2147073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16C924C-D3B2-4209-8825-38070079ED3E}" type="pres">
      <dgm:prSet presAssocID="{AEA0310E-F13D-4880-A612-E2C2147073B5}" presName="spaceRect" presStyleCnt="0"/>
      <dgm:spPr/>
    </dgm:pt>
    <dgm:pt modelId="{D6E6E978-ED1C-4F04-961D-CDA6BA4CC1E8}" type="pres">
      <dgm:prSet presAssocID="{AEA0310E-F13D-4880-A612-E2C2147073B5}" presName="textRect" presStyleLbl="revTx" presStyleIdx="3" presStyleCnt="4">
        <dgm:presLayoutVars>
          <dgm:chMax val="1"/>
          <dgm:chPref val="1"/>
        </dgm:presLayoutVars>
      </dgm:prSet>
      <dgm:spPr/>
    </dgm:pt>
  </dgm:ptLst>
  <dgm:cxnLst>
    <dgm:cxn modelId="{1F5FC902-C70E-0748-B398-CCBA4510F070}" type="presOf" srcId="{AEA0310E-F13D-4880-A612-E2C2147073B5}" destId="{D6E6E978-ED1C-4F04-961D-CDA6BA4CC1E8}" srcOrd="0" destOrd="0" presId="urn:microsoft.com/office/officeart/2018/2/layout/IconLabelList"/>
    <dgm:cxn modelId="{3D2E8810-5868-4E3F-A192-77EEFF6C99DB}" srcId="{E6C570B2-62F0-4811-A4ED-BA0CEC182C1E}" destId="{5080E018-3F9D-4B8A-8E7E-54AF90B614D6}" srcOrd="0" destOrd="0" parTransId="{97384B19-83A8-49B4-91D1-A92573A78AE5}" sibTransId="{42846566-95FD-424C-8761-A7FFD348841E}"/>
    <dgm:cxn modelId="{3393F210-E934-2E4D-862F-FD2040746012}" type="presOf" srcId="{4396033D-2D4F-4163-A921-8A1B93301084}" destId="{15B8230B-D15A-4409-984C-8460CC2B05A3}" srcOrd="0" destOrd="0" presId="urn:microsoft.com/office/officeart/2018/2/layout/IconLabelList"/>
    <dgm:cxn modelId="{BEA7DC48-986A-4024-B629-93DB3499B234}" srcId="{E6C570B2-62F0-4811-A4ED-BA0CEC182C1E}" destId="{4396033D-2D4F-4163-A921-8A1B93301084}" srcOrd="2" destOrd="0" parTransId="{AA232F29-93D1-4F5E-88FF-F327F6EBB037}" sibTransId="{5C297D3A-750A-4BDB-A924-97ED7C266037}"/>
    <dgm:cxn modelId="{01498B53-2A58-1243-9AD7-2E0E4B952646}" type="presOf" srcId="{5274E116-D121-49D6-A87B-F18DFB194BC2}" destId="{CB1AEFCD-B1EB-4B7F-96D0-0A29750C93E7}" srcOrd="0" destOrd="0" presId="urn:microsoft.com/office/officeart/2018/2/layout/IconLabelList"/>
    <dgm:cxn modelId="{D933AE5D-8284-44C4-AD5C-5B4DB670B0FD}" srcId="{E6C570B2-62F0-4811-A4ED-BA0CEC182C1E}" destId="{5274E116-D121-49D6-A87B-F18DFB194BC2}" srcOrd="1" destOrd="0" parTransId="{C46647B4-0C24-4F7A-A958-07180DB294E0}" sibTransId="{82C3B66D-1C4F-4D8F-938B-809F8252066F}"/>
    <dgm:cxn modelId="{FD9762A7-2B2F-7E4E-A5CA-2C81B8A5062A}" type="presOf" srcId="{5080E018-3F9D-4B8A-8E7E-54AF90B614D6}" destId="{55E95527-2D98-41E8-857F-7F8FE1D16D99}" srcOrd="0" destOrd="0" presId="urn:microsoft.com/office/officeart/2018/2/layout/IconLabelList"/>
    <dgm:cxn modelId="{880C79C6-37FC-4719-A8E3-D90017D8A508}" srcId="{E6C570B2-62F0-4811-A4ED-BA0CEC182C1E}" destId="{AEA0310E-F13D-4880-A612-E2C2147073B5}" srcOrd="3" destOrd="0" parTransId="{936FC0B3-2A16-4639-A342-12CB22CCCC92}" sibTransId="{229D986E-5169-42E8-A88E-EE68FC93EF15}"/>
    <dgm:cxn modelId="{81A008DD-31D7-EE4E-8026-48D21A721B12}" type="presOf" srcId="{E6C570B2-62F0-4811-A4ED-BA0CEC182C1E}" destId="{1CE8D275-F449-4D3C-BEBA-EA51A331796B}" srcOrd="0" destOrd="0" presId="urn:microsoft.com/office/officeart/2018/2/layout/IconLabelList"/>
    <dgm:cxn modelId="{23C789B4-AF6C-BD4E-8954-B3D38EC5EB6A}" type="presParOf" srcId="{1CE8D275-F449-4D3C-BEBA-EA51A331796B}" destId="{76C3594A-DFE5-41F8-BD6A-C732E9939705}" srcOrd="0" destOrd="0" presId="urn:microsoft.com/office/officeart/2018/2/layout/IconLabelList"/>
    <dgm:cxn modelId="{2361FBBC-2F2D-3E43-B4AA-FCB7DA436BC0}" type="presParOf" srcId="{76C3594A-DFE5-41F8-BD6A-C732E9939705}" destId="{A1098420-3768-4839-A777-92E1244C04FE}" srcOrd="0" destOrd="0" presId="urn:microsoft.com/office/officeart/2018/2/layout/IconLabelList"/>
    <dgm:cxn modelId="{0A5D56C0-BC2A-F443-B234-647E9707EEC9}" type="presParOf" srcId="{76C3594A-DFE5-41F8-BD6A-C732E9939705}" destId="{F3D81878-83B3-4579-934D-CE83285AC406}" srcOrd="1" destOrd="0" presId="urn:microsoft.com/office/officeart/2018/2/layout/IconLabelList"/>
    <dgm:cxn modelId="{5C382E09-735B-6B42-9BBA-46FF0B8CC629}" type="presParOf" srcId="{76C3594A-DFE5-41F8-BD6A-C732E9939705}" destId="{55E95527-2D98-41E8-857F-7F8FE1D16D99}" srcOrd="2" destOrd="0" presId="urn:microsoft.com/office/officeart/2018/2/layout/IconLabelList"/>
    <dgm:cxn modelId="{DB5BBD44-0D68-CF4A-9871-32EC770C2398}" type="presParOf" srcId="{1CE8D275-F449-4D3C-BEBA-EA51A331796B}" destId="{BFC847E4-3B76-4F48-B334-FD459F61D0DF}" srcOrd="1" destOrd="0" presId="urn:microsoft.com/office/officeart/2018/2/layout/IconLabelList"/>
    <dgm:cxn modelId="{ED5874EE-19F2-1848-B070-A5CC6DFCD6CE}" type="presParOf" srcId="{1CE8D275-F449-4D3C-BEBA-EA51A331796B}" destId="{67CF71C7-C691-498B-96F6-1E1093C64F6C}" srcOrd="2" destOrd="0" presId="urn:microsoft.com/office/officeart/2018/2/layout/IconLabelList"/>
    <dgm:cxn modelId="{B461B717-0B1E-694A-8306-0695EF212A22}" type="presParOf" srcId="{67CF71C7-C691-498B-96F6-1E1093C64F6C}" destId="{7156D7CD-BCE4-4A29-9EAD-A784AAD66323}" srcOrd="0" destOrd="0" presId="urn:microsoft.com/office/officeart/2018/2/layout/IconLabelList"/>
    <dgm:cxn modelId="{32D89A36-B973-9343-A567-7CB2CDE658C5}" type="presParOf" srcId="{67CF71C7-C691-498B-96F6-1E1093C64F6C}" destId="{33C9A472-D7B9-4F13-A8D4-EDEFEE9FC781}" srcOrd="1" destOrd="0" presId="urn:microsoft.com/office/officeart/2018/2/layout/IconLabelList"/>
    <dgm:cxn modelId="{677BC3DD-C225-EE46-888D-C9EA6CB1FEF5}" type="presParOf" srcId="{67CF71C7-C691-498B-96F6-1E1093C64F6C}" destId="{CB1AEFCD-B1EB-4B7F-96D0-0A29750C93E7}" srcOrd="2" destOrd="0" presId="urn:microsoft.com/office/officeart/2018/2/layout/IconLabelList"/>
    <dgm:cxn modelId="{F06E30A5-9271-0147-85F8-FE494CDAD251}" type="presParOf" srcId="{1CE8D275-F449-4D3C-BEBA-EA51A331796B}" destId="{A0F8F9BB-9436-49BA-A2F0-D46ABF470C54}" srcOrd="3" destOrd="0" presId="urn:microsoft.com/office/officeart/2018/2/layout/IconLabelList"/>
    <dgm:cxn modelId="{39C9CAA3-F30A-0C43-BCC6-52222D2E158D}" type="presParOf" srcId="{1CE8D275-F449-4D3C-BEBA-EA51A331796B}" destId="{DBD66FD8-0055-46FE-AB41-FCCF78AA78CB}" srcOrd="4" destOrd="0" presId="urn:microsoft.com/office/officeart/2018/2/layout/IconLabelList"/>
    <dgm:cxn modelId="{6E47DEE8-9212-AE4A-ACB4-CF28784CDA0D}" type="presParOf" srcId="{DBD66FD8-0055-46FE-AB41-FCCF78AA78CB}" destId="{F44763D3-C42A-4620-B599-69B2AD10E3E6}" srcOrd="0" destOrd="0" presId="urn:microsoft.com/office/officeart/2018/2/layout/IconLabelList"/>
    <dgm:cxn modelId="{0762FE8F-A2D6-3640-B6C4-4DA246505690}" type="presParOf" srcId="{DBD66FD8-0055-46FE-AB41-FCCF78AA78CB}" destId="{31AE1CC3-7BFF-4B57-9D0A-D45A416415B6}" srcOrd="1" destOrd="0" presId="urn:microsoft.com/office/officeart/2018/2/layout/IconLabelList"/>
    <dgm:cxn modelId="{3BAF9E65-BB7B-4F4D-88F8-FFF4976F7CA1}" type="presParOf" srcId="{DBD66FD8-0055-46FE-AB41-FCCF78AA78CB}" destId="{15B8230B-D15A-4409-984C-8460CC2B05A3}" srcOrd="2" destOrd="0" presId="urn:microsoft.com/office/officeart/2018/2/layout/IconLabelList"/>
    <dgm:cxn modelId="{BA5E3413-59E2-FC4B-A439-F6077A80DFA0}" type="presParOf" srcId="{1CE8D275-F449-4D3C-BEBA-EA51A331796B}" destId="{D14660E4-916A-482A-9172-192988CFB6C3}" srcOrd="5" destOrd="0" presId="urn:microsoft.com/office/officeart/2018/2/layout/IconLabelList"/>
    <dgm:cxn modelId="{A6032BF6-4B44-174C-9971-82A7E5A0F610}" type="presParOf" srcId="{1CE8D275-F449-4D3C-BEBA-EA51A331796B}" destId="{5F78721C-0C82-47F0-B178-A28FE662D34F}" srcOrd="6" destOrd="0" presId="urn:microsoft.com/office/officeart/2018/2/layout/IconLabelList"/>
    <dgm:cxn modelId="{6E3C1EE0-61C9-1B48-A430-4230DE0DFF0F}" type="presParOf" srcId="{5F78721C-0C82-47F0-B178-A28FE662D34F}" destId="{F087771F-8BF4-4BD2-9C1D-B1C43ED5CB6E}" srcOrd="0" destOrd="0" presId="urn:microsoft.com/office/officeart/2018/2/layout/IconLabelList"/>
    <dgm:cxn modelId="{F34FCB8B-C5AF-3245-900A-4F0EFC6C0B12}" type="presParOf" srcId="{5F78721C-0C82-47F0-B178-A28FE662D34F}" destId="{F16C924C-D3B2-4209-8825-38070079ED3E}" srcOrd="1" destOrd="0" presId="urn:microsoft.com/office/officeart/2018/2/layout/IconLabelList"/>
    <dgm:cxn modelId="{13BBFE84-7CE7-F743-A268-2A68A3EEB65A}" type="presParOf" srcId="{5F78721C-0C82-47F0-B178-A28FE662D34F}" destId="{D6E6E978-ED1C-4F04-961D-CDA6BA4CC1E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246DF8BB-226F-482C-BFAE-14B6161A5808}">
      <dgm:prSet/>
      <dgm:spPr/>
      <dgm:t>
        <a:bodyPr/>
        <a:lstStyle/>
        <a:p>
          <a:pPr>
            <a:lnSpc>
              <a:spcPct val="100000"/>
            </a:lnSpc>
            <a:defRPr cap="all"/>
          </a:pPr>
          <a:r>
            <a:rPr lang="en-US" dirty="0"/>
            <a:t>Population Demographics</a:t>
          </a:r>
        </a:p>
        <a:p>
          <a:pPr>
            <a:lnSpc>
              <a:spcPct val="100000"/>
            </a:lnSpc>
            <a:defRPr cap="all"/>
          </a:pPr>
          <a:r>
            <a:rPr lang="en-US" b="1" dirty="0"/>
            <a:t>CDC – NCHS</a:t>
          </a:r>
        </a:p>
      </dgm:t>
    </dgm:pt>
    <dgm:pt modelId="{28C11E65-B94D-45C3-A143-7BBFA1387E1C}" type="parTrans" cxnId="{1A23A6AD-0DFF-4606-8BD0-5118AB277783}">
      <dgm:prSet/>
      <dgm:spPr/>
      <dgm:t>
        <a:bodyPr/>
        <a:lstStyle/>
        <a:p>
          <a:endParaRPr lang="en-US" sz="2000"/>
        </a:p>
      </dgm:t>
    </dgm:pt>
    <dgm:pt modelId="{FF8CF97A-3BC0-43B0-8A59-164B92F8D65F}" type="sibTrans" cxnId="{1A23A6AD-0DFF-4606-8BD0-5118AB277783}">
      <dgm:prSet/>
      <dgm:spPr/>
      <dgm:t>
        <a:bodyPr/>
        <a:lstStyle/>
        <a:p>
          <a:endParaRPr lang="en-US"/>
        </a:p>
      </dgm:t>
    </dgm:pt>
    <dgm:pt modelId="{BBD614C7-CDEE-4C78-8DB8-58DE8016A101}">
      <dgm:prSet/>
      <dgm:spPr/>
      <dgm:t>
        <a:bodyPr/>
        <a:lstStyle/>
        <a:p>
          <a:pPr>
            <a:lnSpc>
              <a:spcPct val="100000"/>
            </a:lnSpc>
            <a:defRPr cap="all"/>
          </a:pPr>
          <a:r>
            <a:rPr lang="en-US"/>
            <a:t>Alcohol Consumption</a:t>
          </a:r>
        </a:p>
        <a:p>
          <a:pPr>
            <a:lnSpc>
              <a:spcPct val="100000"/>
            </a:lnSpc>
            <a:defRPr cap="all"/>
          </a:pPr>
          <a:r>
            <a:rPr lang="en-US" b="1"/>
            <a:t>National Institute on Alcohol Abuse and Alcoholism </a:t>
          </a:r>
        </a:p>
      </dgm:t>
    </dgm:pt>
    <dgm:pt modelId="{2EB02C98-4E28-4121-844A-D437AB126FDC}" type="parTrans" cxnId="{F4B16478-FAAD-45F3-83B2-14B73023E80E}">
      <dgm:prSet/>
      <dgm:spPr/>
      <dgm:t>
        <a:bodyPr/>
        <a:lstStyle/>
        <a:p>
          <a:endParaRPr lang="en-US" sz="2000"/>
        </a:p>
      </dgm:t>
    </dgm:pt>
    <dgm:pt modelId="{22B24AA3-9424-4B92-8E26-08740CA316FA}" type="sibTrans" cxnId="{F4B16478-FAAD-45F3-83B2-14B73023E80E}">
      <dgm:prSet/>
      <dgm:spPr/>
      <dgm:t>
        <a:bodyPr/>
        <a:lstStyle/>
        <a:p>
          <a:endParaRPr lang="en-US"/>
        </a:p>
      </dgm:t>
    </dgm:pt>
    <dgm:pt modelId="{CABFFD64-C97A-426A-A087-24452C285B5F}">
      <dgm:prSet/>
      <dgm:spPr/>
      <dgm:t>
        <a:bodyPr/>
        <a:lstStyle/>
        <a:p>
          <a:pPr>
            <a:lnSpc>
              <a:spcPct val="100000"/>
            </a:lnSpc>
            <a:defRPr cap="all"/>
          </a:pPr>
          <a:r>
            <a:rPr lang="en-US"/>
            <a:t>Smoking</a:t>
          </a:r>
        </a:p>
        <a:p>
          <a:pPr>
            <a:lnSpc>
              <a:spcPct val="100000"/>
            </a:lnSpc>
            <a:defRPr cap="all"/>
          </a:pPr>
          <a:r>
            <a:rPr lang="en-US" b="1"/>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a:p>
      </dgm:t>
    </dgm:pt>
    <dgm:pt modelId="{14B42298-7F04-4277-B8D6-D43CE745477D}" type="pres">
      <dgm:prSet presAssocID="{3A7598D3-F2FB-432C-937E-F4CAF055B1B3}" presName="root" presStyleCnt="0">
        <dgm:presLayoutVars>
          <dgm:dir/>
          <dgm:resizeHandles val="exact"/>
        </dgm:presLayoutVars>
      </dgm:prSet>
      <dgm:spPr/>
    </dgm:pt>
    <dgm:pt modelId="{DAA84F5E-7046-4D1D-80F9-44273C483A24}" type="pres">
      <dgm:prSet presAssocID="{246DF8BB-226F-482C-BFAE-14B6161A5808}" presName="compNode" presStyleCnt="0"/>
      <dgm:spPr/>
    </dgm:pt>
    <dgm:pt modelId="{17E2B22F-8907-496B-B110-B8ACD6A51ED9}" type="pres">
      <dgm:prSet presAssocID="{246DF8BB-226F-482C-BFAE-14B6161A5808}" presName="iconBgRect" presStyleLbl="bgShp" presStyleIdx="0" presStyleCnt="3"/>
      <dgm:spPr/>
    </dgm:pt>
    <dgm:pt modelId="{2E7BE604-1A14-4FEC-9694-252C6E574449}" type="pres">
      <dgm:prSet presAssocID="{246DF8BB-226F-482C-BFAE-14B6161A58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14BA3CF7-F46C-40D3-9B1C-BA4F0DEEFC80}" type="pres">
      <dgm:prSet presAssocID="{246DF8BB-226F-482C-BFAE-14B6161A5808}" presName="spaceRect" presStyleCnt="0"/>
      <dgm:spPr/>
    </dgm:pt>
    <dgm:pt modelId="{A88C32E2-9421-4907-9304-E0462B30A941}" type="pres">
      <dgm:prSet presAssocID="{246DF8BB-226F-482C-BFAE-14B6161A5808}" presName="textRect" presStyleLbl="revTx" presStyleIdx="0" presStyleCnt="3">
        <dgm:presLayoutVars>
          <dgm:chMax val="1"/>
          <dgm:chPref val="1"/>
        </dgm:presLayoutVars>
      </dgm:prSet>
      <dgm:spPr/>
    </dgm:pt>
    <dgm:pt modelId="{D39E3E37-97A5-4443-9E44-69CD2BB75F02}" type="pres">
      <dgm:prSet presAssocID="{FF8CF97A-3BC0-43B0-8A59-164B92F8D65F}" presName="sibTrans" presStyleCnt="0"/>
      <dgm:spPr/>
    </dgm:pt>
    <dgm:pt modelId="{6F006B28-2086-4F01-A6DD-104705A2AE82}" type="pres">
      <dgm:prSet presAssocID="{BBD614C7-CDEE-4C78-8DB8-58DE8016A101}" presName="compNode" presStyleCnt="0"/>
      <dgm:spPr/>
    </dgm:pt>
    <dgm:pt modelId="{14E16C6F-95E0-42F1-B6E9-769757489C87}" type="pres">
      <dgm:prSet presAssocID="{BBD614C7-CDEE-4C78-8DB8-58DE8016A101}" presName="iconBgRect" presStyleLbl="bgShp" presStyleIdx="1" presStyleCnt="3"/>
      <dgm:spPr/>
    </dgm:pt>
    <dgm:pt modelId="{D6227067-805F-4010-BB30-FF7F064CBFAC}" type="pres">
      <dgm:prSet presAssocID="{BBD614C7-CDEE-4C78-8DB8-58DE8016A1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e"/>
        </a:ext>
      </dgm:extLst>
    </dgm:pt>
    <dgm:pt modelId="{AB2BF21F-77CA-4411-8D93-877EF05A3791}" type="pres">
      <dgm:prSet presAssocID="{BBD614C7-CDEE-4C78-8DB8-58DE8016A101}" presName="spaceRect" presStyleCnt="0"/>
      <dgm:spPr/>
    </dgm:pt>
    <dgm:pt modelId="{0D19E1B5-FA24-4C7B-BE57-6E82AA07CC38}" type="pres">
      <dgm:prSet presAssocID="{BBD614C7-CDEE-4C78-8DB8-58DE8016A101}" presName="textRect" presStyleLbl="revTx" presStyleIdx="1" presStyleCnt="3">
        <dgm:presLayoutVars>
          <dgm:chMax val="1"/>
          <dgm:chPref val="1"/>
        </dgm:presLayoutVars>
      </dgm:prSet>
      <dgm:spPr/>
    </dgm:pt>
    <dgm:pt modelId="{55D42426-36B4-45B0-8C69-C59BB7070899}" type="pres">
      <dgm:prSet presAssocID="{22B24AA3-9424-4B92-8E26-08740CA316FA}" presName="sibTrans" presStyleCnt="0"/>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2" presStyleCnt="3"/>
      <dgm:spPr/>
    </dgm:pt>
    <dgm:pt modelId="{FD30FDA0-AC8A-46FC-9A61-9B739D730E56}" type="pres">
      <dgm:prSet presAssocID="{CABFFD64-C97A-426A-A087-24452C285B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2" presStyleCnt="3">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1682B16B-5664-4A79-810F-A9FDECA8C69D}" type="presOf" srcId="{BBD614C7-CDEE-4C78-8DB8-58DE8016A101}" destId="{0D19E1B5-FA24-4C7B-BE57-6E82AA07CC38}" srcOrd="0" destOrd="0" presId="urn:microsoft.com/office/officeart/2018/5/layout/IconCircleLabelList"/>
    <dgm:cxn modelId="{F4B16478-FAAD-45F3-83B2-14B73023E80E}" srcId="{3A7598D3-F2FB-432C-937E-F4CAF055B1B3}" destId="{BBD614C7-CDEE-4C78-8DB8-58DE8016A101}" srcOrd="1" destOrd="0" parTransId="{2EB02C98-4E28-4121-844A-D437AB126FDC}" sibTransId="{22B24AA3-9424-4B92-8E26-08740CA316FA}"/>
    <dgm:cxn modelId="{2DE713A7-E300-4AD1-A711-2F1161B6F031}" type="presOf" srcId="{CABFFD64-C97A-426A-A087-24452C285B5F}" destId="{15D199D6-F484-44F9-BEB3-DC8E38D7B83D}" srcOrd="0" destOrd="0" presId="urn:microsoft.com/office/officeart/2018/5/layout/IconCircleLabelList"/>
    <dgm:cxn modelId="{1A23A6AD-0DFF-4606-8BD0-5118AB277783}" srcId="{3A7598D3-F2FB-432C-937E-F4CAF055B1B3}" destId="{246DF8BB-226F-482C-BFAE-14B6161A5808}" srcOrd="0" destOrd="0" parTransId="{28C11E65-B94D-45C3-A143-7BBFA1387E1C}" sibTransId="{FF8CF97A-3BC0-43B0-8A59-164B92F8D65F}"/>
    <dgm:cxn modelId="{18857EC8-6E05-4428-A345-5A6135B7C6B4}" srcId="{3A7598D3-F2FB-432C-937E-F4CAF055B1B3}" destId="{CABFFD64-C97A-426A-A087-24452C285B5F}" srcOrd="2" destOrd="0" parTransId="{5A55307E-8F1C-48D1-AA93-380E057932B9}" sibTransId="{DD7FA33C-F577-45A5-BEBF-D83F897468C5}"/>
    <dgm:cxn modelId="{C72B76FD-B1AA-4F49-8CC6-31650D29C58D}" type="presOf" srcId="{246DF8BB-226F-482C-BFAE-14B6161A5808}" destId="{A88C32E2-9421-4907-9304-E0462B30A941}" srcOrd="0" destOrd="0" presId="urn:microsoft.com/office/officeart/2018/5/layout/IconCircleLabelList"/>
    <dgm:cxn modelId="{E2FFA6AA-B86A-4A1C-AF49-F547680DDF8A}" type="presParOf" srcId="{14B42298-7F04-4277-B8D6-D43CE745477D}" destId="{DAA84F5E-7046-4D1D-80F9-44273C483A24}" srcOrd="0" destOrd="0" presId="urn:microsoft.com/office/officeart/2018/5/layout/IconCircleLabelList"/>
    <dgm:cxn modelId="{DB98850A-FAE3-45FA-9F18-8FBBE96B9D8B}" type="presParOf" srcId="{DAA84F5E-7046-4D1D-80F9-44273C483A24}" destId="{17E2B22F-8907-496B-B110-B8ACD6A51ED9}" srcOrd="0" destOrd="0" presId="urn:microsoft.com/office/officeart/2018/5/layout/IconCircleLabelList"/>
    <dgm:cxn modelId="{E13E6F7B-4A1E-40D1-9E54-813CC2F44A23}" type="presParOf" srcId="{DAA84F5E-7046-4D1D-80F9-44273C483A24}" destId="{2E7BE604-1A14-4FEC-9694-252C6E574449}" srcOrd="1" destOrd="0" presId="urn:microsoft.com/office/officeart/2018/5/layout/IconCircleLabelList"/>
    <dgm:cxn modelId="{6B363739-E7A0-46BC-A638-73969613DCC6}" type="presParOf" srcId="{DAA84F5E-7046-4D1D-80F9-44273C483A24}" destId="{14BA3CF7-F46C-40D3-9B1C-BA4F0DEEFC80}" srcOrd="2" destOrd="0" presId="urn:microsoft.com/office/officeart/2018/5/layout/IconCircleLabelList"/>
    <dgm:cxn modelId="{B725ECBF-D8D0-4EAB-B2CD-A763918BC852}" type="presParOf" srcId="{DAA84F5E-7046-4D1D-80F9-44273C483A24}" destId="{A88C32E2-9421-4907-9304-E0462B30A941}" srcOrd="3" destOrd="0" presId="urn:microsoft.com/office/officeart/2018/5/layout/IconCircleLabelList"/>
    <dgm:cxn modelId="{885F7486-2DCA-402E-A9E1-5D093FD93E4B}" type="presParOf" srcId="{14B42298-7F04-4277-B8D6-D43CE745477D}" destId="{D39E3E37-97A5-4443-9E44-69CD2BB75F02}" srcOrd="1" destOrd="0" presId="urn:microsoft.com/office/officeart/2018/5/layout/IconCircleLabelList"/>
    <dgm:cxn modelId="{E6EF66E4-6A95-406B-B8EA-F1585899A4C0}" type="presParOf" srcId="{14B42298-7F04-4277-B8D6-D43CE745477D}" destId="{6F006B28-2086-4F01-A6DD-104705A2AE82}" srcOrd="2" destOrd="0" presId="urn:microsoft.com/office/officeart/2018/5/layout/IconCircleLabelList"/>
    <dgm:cxn modelId="{587ED72B-D4AB-4E4B-B5E9-D8E2D11BF1F0}" type="presParOf" srcId="{6F006B28-2086-4F01-A6DD-104705A2AE82}" destId="{14E16C6F-95E0-42F1-B6E9-769757489C87}" srcOrd="0" destOrd="0" presId="urn:microsoft.com/office/officeart/2018/5/layout/IconCircleLabelList"/>
    <dgm:cxn modelId="{73209FE9-C5E6-41AA-B020-E2F9C2A3D334}" type="presParOf" srcId="{6F006B28-2086-4F01-A6DD-104705A2AE82}" destId="{D6227067-805F-4010-BB30-FF7F064CBFAC}" srcOrd="1" destOrd="0" presId="urn:microsoft.com/office/officeart/2018/5/layout/IconCircleLabelList"/>
    <dgm:cxn modelId="{CFC7F862-55F4-4872-A038-6D46C9E28B81}" type="presParOf" srcId="{6F006B28-2086-4F01-A6DD-104705A2AE82}" destId="{AB2BF21F-77CA-4411-8D93-877EF05A3791}" srcOrd="2" destOrd="0" presId="urn:microsoft.com/office/officeart/2018/5/layout/IconCircleLabelList"/>
    <dgm:cxn modelId="{88542C53-A9B7-4C3D-99CB-1F5FE4F92B42}" type="presParOf" srcId="{6F006B28-2086-4F01-A6DD-104705A2AE82}" destId="{0D19E1B5-FA24-4C7B-BE57-6E82AA07CC38}" srcOrd="3" destOrd="0" presId="urn:microsoft.com/office/officeart/2018/5/layout/IconCircleLabelList"/>
    <dgm:cxn modelId="{2E26EA98-22AD-4F4E-B05A-181CB98C7059}" type="presParOf" srcId="{14B42298-7F04-4277-B8D6-D43CE745477D}" destId="{55D42426-36B4-45B0-8C69-C59BB7070899}" srcOrd="3" destOrd="0" presId="urn:microsoft.com/office/officeart/2018/5/layout/IconCircleLabelList"/>
    <dgm:cxn modelId="{23FBCAE9-8F29-4C14-80F4-47C30E95D741}" type="presParOf" srcId="{14B42298-7F04-4277-B8D6-D43CE745477D}" destId="{4FB7207B-236E-41B6-A592-00BB64BADAD4}" srcOrd="4"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A9B796-DFA2-48AA-837F-056F6E7A40D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9C9666-AB6B-4E10-BC2F-8A10FB90BBDE}">
      <dgm:prSet/>
      <dgm:spPr/>
      <dgm:t>
        <a:bodyPr/>
        <a:lstStyle/>
        <a:p>
          <a:pPr>
            <a:lnSpc>
              <a:spcPct val="100000"/>
            </a:lnSpc>
            <a:defRPr cap="all"/>
          </a:pPr>
          <a:r>
            <a:rPr lang="en-US"/>
            <a:t>3 - 5 Year                            Lagged Predictions</a:t>
          </a:r>
        </a:p>
      </dgm:t>
    </dgm:pt>
    <dgm:pt modelId="{B674CC24-2651-42AF-A4A1-614787EE27DB}" type="parTrans" cxnId="{35ACCF02-3ED8-4B27-914D-607EB14C23AC}">
      <dgm:prSet/>
      <dgm:spPr/>
      <dgm:t>
        <a:bodyPr/>
        <a:lstStyle/>
        <a:p>
          <a:endParaRPr lang="en-US"/>
        </a:p>
      </dgm:t>
    </dgm:pt>
    <dgm:pt modelId="{46BC50BE-A352-42D9-B7B7-46984205FE6E}" type="sibTrans" cxnId="{35ACCF02-3ED8-4B27-914D-607EB14C23AC}">
      <dgm:prSet/>
      <dgm:spPr/>
      <dgm:t>
        <a:bodyPr/>
        <a:lstStyle/>
        <a:p>
          <a:endParaRPr lang="en-US"/>
        </a:p>
      </dgm:t>
    </dgm:pt>
    <dgm:pt modelId="{A074ECDF-2F26-49A1-B173-DE93C93CE0D8}">
      <dgm:prSet/>
      <dgm:spPr/>
      <dgm:t>
        <a:bodyPr/>
        <a:lstStyle/>
        <a:p>
          <a:pPr>
            <a:lnSpc>
              <a:spcPct val="100000"/>
            </a:lnSpc>
            <a:defRPr cap="all"/>
          </a:pPr>
          <a:r>
            <a:rPr lang="en-US"/>
            <a:t>High-Risk Defined as                Top 33% of All Results</a:t>
          </a:r>
        </a:p>
      </dgm:t>
    </dgm:pt>
    <dgm:pt modelId="{9C11ECBB-48AD-4345-8E73-3DC9DEEA290B}" type="parTrans" cxnId="{C68E8B86-DE50-43F3-839B-C2A6A2D9E75F}">
      <dgm:prSet/>
      <dgm:spPr/>
      <dgm:t>
        <a:bodyPr/>
        <a:lstStyle/>
        <a:p>
          <a:endParaRPr lang="en-US"/>
        </a:p>
      </dgm:t>
    </dgm:pt>
    <dgm:pt modelId="{F738B464-F99C-496E-9629-92D9C7D238F6}" type="sibTrans" cxnId="{C68E8B86-DE50-43F3-839B-C2A6A2D9E75F}">
      <dgm:prSet/>
      <dgm:spPr/>
      <dgm:t>
        <a:bodyPr/>
        <a:lstStyle/>
        <a:p>
          <a:endParaRPr lang="en-US"/>
        </a:p>
      </dgm:t>
    </dgm:pt>
    <dgm:pt modelId="{D09D5A93-41C6-46C2-867F-59B309D29592}" type="pres">
      <dgm:prSet presAssocID="{92A9B796-DFA2-48AA-837F-056F6E7A40D8}" presName="root" presStyleCnt="0">
        <dgm:presLayoutVars>
          <dgm:dir/>
          <dgm:resizeHandles val="exact"/>
        </dgm:presLayoutVars>
      </dgm:prSet>
      <dgm:spPr/>
    </dgm:pt>
    <dgm:pt modelId="{52E2C1CE-3B36-494E-8374-6B4549E1FA30}" type="pres">
      <dgm:prSet presAssocID="{FF9C9666-AB6B-4E10-BC2F-8A10FB90BBDE}" presName="compNode" presStyleCnt="0"/>
      <dgm:spPr/>
    </dgm:pt>
    <dgm:pt modelId="{D37A042E-5598-4ABA-BF15-A5222384930F}" type="pres">
      <dgm:prSet presAssocID="{FF9C9666-AB6B-4E10-BC2F-8A10FB90BBDE}" presName="iconBgRect" presStyleLbl="bgShp" presStyleIdx="0" presStyleCnt="2"/>
      <dgm:spPr>
        <a:prstGeom prst="round2DiagRect">
          <a:avLst>
            <a:gd name="adj1" fmla="val 29727"/>
            <a:gd name="adj2" fmla="val 0"/>
          </a:avLst>
        </a:prstGeom>
      </dgm:spPr>
    </dgm:pt>
    <dgm:pt modelId="{4469FE68-3693-43F2-B51E-6F24369546C8}" type="pres">
      <dgm:prSet presAssocID="{FF9C9666-AB6B-4E10-BC2F-8A10FB90BB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8862F4DC-26F0-4A0B-AF65-2AE0CF85A346}" type="pres">
      <dgm:prSet presAssocID="{FF9C9666-AB6B-4E10-BC2F-8A10FB90BBDE}" presName="spaceRect" presStyleCnt="0"/>
      <dgm:spPr/>
    </dgm:pt>
    <dgm:pt modelId="{2341A7E5-3DC3-46B8-832F-70019D71DA44}" type="pres">
      <dgm:prSet presAssocID="{FF9C9666-AB6B-4E10-BC2F-8A10FB90BBDE}" presName="textRect" presStyleLbl="revTx" presStyleIdx="0" presStyleCnt="2">
        <dgm:presLayoutVars>
          <dgm:chMax val="1"/>
          <dgm:chPref val="1"/>
        </dgm:presLayoutVars>
      </dgm:prSet>
      <dgm:spPr/>
    </dgm:pt>
    <dgm:pt modelId="{612678F7-FBFA-4BFB-9A25-55961071A738}" type="pres">
      <dgm:prSet presAssocID="{46BC50BE-A352-42D9-B7B7-46984205FE6E}" presName="sibTrans" presStyleCnt="0"/>
      <dgm:spPr/>
    </dgm:pt>
    <dgm:pt modelId="{B7C78B34-C385-45CE-884C-3C29FE7B7519}" type="pres">
      <dgm:prSet presAssocID="{A074ECDF-2F26-49A1-B173-DE93C93CE0D8}" presName="compNode" presStyleCnt="0"/>
      <dgm:spPr/>
    </dgm:pt>
    <dgm:pt modelId="{1611A18B-CB89-495E-ACF0-13F291423F44}" type="pres">
      <dgm:prSet presAssocID="{A074ECDF-2F26-49A1-B173-DE93C93CE0D8}" presName="iconBgRect" presStyleLbl="bgShp" presStyleIdx="1" presStyleCnt="2"/>
      <dgm:spPr>
        <a:prstGeom prst="round2DiagRect">
          <a:avLst>
            <a:gd name="adj1" fmla="val 29727"/>
            <a:gd name="adj2" fmla="val 0"/>
          </a:avLst>
        </a:prstGeom>
      </dgm:spPr>
    </dgm:pt>
    <dgm:pt modelId="{3C499978-CA7E-44B8-AF17-98C8B2F59F33}" type="pres">
      <dgm:prSet presAssocID="{A074ECDF-2F26-49A1-B173-DE93C93CE0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1162CD5-3617-4893-AEC7-B78F79A2F2C8}" type="pres">
      <dgm:prSet presAssocID="{A074ECDF-2F26-49A1-B173-DE93C93CE0D8}" presName="spaceRect" presStyleCnt="0"/>
      <dgm:spPr/>
    </dgm:pt>
    <dgm:pt modelId="{0B3D3998-E323-402E-B92B-18018DEAA98E}" type="pres">
      <dgm:prSet presAssocID="{A074ECDF-2F26-49A1-B173-DE93C93CE0D8}" presName="textRect" presStyleLbl="revTx" presStyleIdx="1" presStyleCnt="2">
        <dgm:presLayoutVars>
          <dgm:chMax val="1"/>
          <dgm:chPref val="1"/>
        </dgm:presLayoutVars>
      </dgm:prSet>
      <dgm:spPr/>
    </dgm:pt>
  </dgm:ptLst>
  <dgm:cxnLst>
    <dgm:cxn modelId="{35ACCF02-3ED8-4B27-914D-607EB14C23AC}" srcId="{92A9B796-DFA2-48AA-837F-056F6E7A40D8}" destId="{FF9C9666-AB6B-4E10-BC2F-8A10FB90BBDE}" srcOrd="0" destOrd="0" parTransId="{B674CC24-2651-42AF-A4A1-614787EE27DB}" sibTransId="{46BC50BE-A352-42D9-B7B7-46984205FE6E}"/>
    <dgm:cxn modelId="{7AA4B211-8C12-6F4F-8E3D-4C349BB8FCE3}" type="presOf" srcId="{A074ECDF-2F26-49A1-B173-DE93C93CE0D8}" destId="{0B3D3998-E323-402E-B92B-18018DEAA98E}" srcOrd="0" destOrd="0" presId="urn:microsoft.com/office/officeart/2018/5/layout/IconLeafLabelList"/>
    <dgm:cxn modelId="{CB49A74F-F00C-EB48-A4CF-88873DEFD908}" type="presOf" srcId="{FF9C9666-AB6B-4E10-BC2F-8A10FB90BBDE}" destId="{2341A7E5-3DC3-46B8-832F-70019D71DA44}" srcOrd="0" destOrd="0" presId="urn:microsoft.com/office/officeart/2018/5/layout/IconLeafLabelList"/>
    <dgm:cxn modelId="{C68E8B86-DE50-43F3-839B-C2A6A2D9E75F}" srcId="{92A9B796-DFA2-48AA-837F-056F6E7A40D8}" destId="{A074ECDF-2F26-49A1-B173-DE93C93CE0D8}" srcOrd="1" destOrd="0" parTransId="{9C11ECBB-48AD-4345-8E73-3DC9DEEA290B}" sibTransId="{F738B464-F99C-496E-9629-92D9C7D238F6}"/>
    <dgm:cxn modelId="{0EDBDCE8-595D-4C42-99E6-EC0D44460CEC}" type="presOf" srcId="{92A9B796-DFA2-48AA-837F-056F6E7A40D8}" destId="{D09D5A93-41C6-46C2-867F-59B309D29592}" srcOrd="0" destOrd="0" presId="urn:microsoft.com/office/officeart/2018/5/layout/IconLeafLabelList"/>
    <dgm:cxn modelId="{99BA312D-72F0-8F46-A4EF-7C8B3F12EE42}" type="presParOf" srcId="{D09D5A93-41C6-46C2-867F-59B309D29592}" destId="{52E2C1CE-3B36-494E-8374-6B4549E1FA30}" srcOrd="0" destOrd="0" presId="urn:microsoft.com/office/officeart/2018/5/layout/IconLeafLabelList"/>
    <dgm:cxn modelId="{414889A5-C2AB-C241-B7AA-B8933325D253}" type="presParOf" srcId="{52E2C1CE-3B36-494E-8374-6B4549E1FA30}" destId="{D37A042E-5598-4ABA-BF15-A5222384930F}" srcOrd="0" destOrd="0" presId="urn:microsoft.com/office/officeart/2018/5/layout/IconLeafLabelList"/>
    <dgm:cxn modelId="{1986E00C-8B6C-3643-B90D-2E85E072BAC0}" type="presParOf" srcId="{52E2C1CE-3B36-494E-8374-6B4549E1FA30}" destId="{4469FE68-3693-43F2-B51E-6F24369546C8}" srcOrd="1" destOrd="0" presId="urn:microsoft.com/office/officeart/2018/5/layout/IconLeafLabelList"/>
    <dgm:cxn modelId="{7C6850FE-F1E6-3C4E-AF2D-8260AD1441C5}" type="presParOf" srcId="{52E2C1CE-3B36-494E-8374-6B4549E1FA30}" destId="{8862F4DC-26F0-4A0B-AF65-2AE0CF85A346}" srcOrd="2" destOrd="0" presId="urn:microsoft.com/office/officeart/2018/5/layout/IconLeafLabelList"/>
    <dgm:cxn modelId="{643FD017-09B9-AB40-B5CD-E9FBE256A897}" type="presParOf" srcId="{52E2C1CE-3B36-494E-8374-6B4549E1FA30}" destId="{2341A7E5-3DC3-46B8-832F-70019D71DA44}" srcOrd="3" destOrd="0" presId="urn:microsoft.com/office/officeart/2018/5/layout/IconLeafLabelList"/>
    <dgm:cxn modelId="{5720C62B-564B-5D43-9BBA-9FCE86BE4416}" type="presParOf" srcId="{D09D5A93-41C6-46C2-867F-59B309D29592}" destId="{612678F7-FBFA-4BFB-9A25-55961071A738}" srcOrd="1" destOrd="0" presId="urn:microsoft.com/office/officeart/2018/5/layout/IconLeafLabelList"/>
    <dgm:cxn modelId="{5D8683F1-CCD8-A347-A218-EC5F1D563339}" type="presParOf" srcId="{D09D5A93-41C6-46C2-867F-59B309D29592}" destId="{B7C78B34-C385-45CE-884C-3C29FE7B7519}" srcOrd="2" destOrd="0" presId="urn:microsoft.com/office/officeart/2018/5/layout/IconLeafLabelList"/>
    <dgm:cxn modelId="{E9B93D49-9067-0E4B-AC73-FCB9754F89EE}" type="presParOf" srcId="{B7C78B34-C385-45CE-884C-3C29FE7B7519}" destId="{1611A18B-CB89-495E-ACF0-13F291423F44}" srcOrd="0" destOrd="0" presId="urn:microsoft.com/office/officeart/2018/5/layout/IconLeafLabelList"/>
    <dgm:cxn modelId="{E0783AC2-4604-5A4A-B926-5248C49FA47F}" type="presParOf" srcId="{B7C78B34-C385-45CE-884C-3C29FE7B7519}" destId="{3C499978-CA7E-44B8-AF17-98C8B2F59F33}" srcOrd="1" destOrd="0" presId="urn:microsoft.com/office/officeart/2018/5/layout/IconLeafLabelList"/>
    <dgm:cxn modelId="{805434D7-58B0-B64F-815F-7281D6D765B4}" type="presParOf" srcId="{B7C78B34-C385-45CE-884C-3C29FE7B7519}" destId="{81162CD5-3617-4893-AEC7-B78F79A2F2C8}" srcOrd="2" destOrd="0" presId="urn:microsoft.com/office/officeart/2018/5/layout/IconLeafLabelList"/>
    <dgm:cxn modelId="{0AD3A2E7-A706-BC40-B2BA-CC88115E49B8}" type="presParOf" srcId="{B7C78B34-C385-45CE-884C-3C29FE7B7519}" destId="{0B3D3998-E323-402E-B92B-18018DEAA98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921038-475D-493B-848A-DAFB60347F8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62B81A9-F14D-4120-B647-EA8F8897CA54}">
      <dgm:prSet/>
      <dgm:spPr/>
      <dgm:t>
        <a:bodyPr/>
        <a:lstStyle/>
        <a:p>
          <a:pPr>
            <a:lnSpc>
              <a:spcPct val="100000"/>
            </a:lnSpc>
          </a:pPr>
          <a:r>
            <a:rPr lang="en-US" dirty="0"/>
            <a:t>Reallocate Funds from  Illinois &amp; Oklahoma</a:t>
          </a:r>
        </a:p>
      </dgm:t>
    </dgm:pt>
    <dgm:pt modelId="{7640A8FC-0DFC-43C3-BD4E-951D18B2BF16}" type="parTrans" cxnId="{D8E4D9A1-3507-4F3D-BE46-C18240F6658C}">
      <dgm:prSet/>
      <dgm:spPr/>
      <dgm:t>
        <a:bodyPr/>
        <a:lstStyle/>
        <a:p>
          <a:endParaRPr lang="en-US"/>
        </a:p>
      </dgm:t>
    </dgm:pt>
    <dgm:pt modelId="{36F6C946-068A-4D74-A37B-F186FFD949EE}" type="sibTrans" cxnId="{D8E4D9A1-3507-4F3D-BE46-C18240F6658C}">
      <dgm:prSet/>
      <dgm:spPr/>
      <dgm:t>
        <a:bodyPr/>
        <a:lstStyle/>
        <a:p>
          <a:endParaRPr lang="en-US"/>
        </a:p>
      </dgm:t>
    </dgm:pt>
    <dgm:pt modelId="{5121F2D3-74F8-4E4E-9266-46F3F10979F4}">
      <dgm:prSet/>
      <dgm:spPr/>
      <dgm:t>
        <a:bodyPr/>
        <a:lstStyle/>
        <a:p>
          <a:pPr>
            <a:lnSpc>
              <a:spcPct val="100000"/>
            </a:lnSpc>
          </a:pPr>
          <a:r>
            <a:rPr lang="en-US" dirty="0"/>
            <a:t>Run Awareness Campaigns for Women &amp; Retirees</a:t>
          </a:r>
        </a:p>
      </dgm:t>
    </dgm:pt>
    <dgm:pt modelId="{F029DEB8-B933-48D8-8B22-ABA6D30B8E7D}" type="parTrans" cxnId="{7228AF29-5513-4C45-9979-B9E9F099D3F5}">
      <dgm:prSet/>
      <dgm:spPr/>
      <dgm:t>
        <a:bodyPr/>
        <a:lstStyle/>
        <a:p>
          <a:endParaRPr lang="en-US"/>
        </a:p>
      </dgm:t>
    </dgm:pt>
    <dgm:pt modelId="{BB958EF0-768C-4858-B09B-82816042E44C}" type="sibTrans" cxnId="{7228AF29-5513-4C45-9979-B9E9F099D3F5}">
      <dgm:prSet/>
      <dgm:spPr/>
      <dgm:t>
        <a:bodyPr/>
        <a:lstStyle/>
        <a:p>
          <a:endParaRPr lang="en-US"/>
        </a:p>
      </dgm:t>
    </dgm:pt>
    <dgm:pt modelId="{9515F731-8608-431E-B577-CD4F1CA598C8}">
      <dgm:prSet/>
      <dgm:spPr/>
      <dgm:t>
        <a:bodyPr/>
        <a:lstStyle/>
        <a:p>
          <a:pPr>
            <a:lnSpc>
              <a:spcPct val="100000"/>
            </a:lnSpc>
          </a:pPr>
          <a:r>
            <a:rPr lang="en-US" dirty="0"/>
            <a:t>Anti-Smoking Ad Campaigns </a:t>
          </a:r>
        </a:p>
      </dgm:t>
    </dgm:pt>
    <dgm:pt modelId="{34BD0C87-79F2-4D5B-8DE2-740545620A6F}" type="parTrans" cxnId="{DAFAD246-3849-4B69-9479-A9A98EA38220}">
      <dgm:prSet/>
      <dgm:spPr/>
      <dgm:t>
        <a:bodyPr/>
        <a:lstStyle/>
        <a:p>
          <a:endParaRPr lang="en-US"/>
        </a:p>
      </dgm:t>
    </dgm:pt>
    <dgm:pt modelId="{8C00B106-B007-49B6-B079-33C05619CF10}" type="sibTrans" cxnId="{DAFAD246-3849-4B69-9479-A9A98EA38220}">
      <dgm:prSet/>
      <dgm:spPr/>
      <dgm:t>
        <a:bodyPr/>
        <a:lstStyle/>
        <a:p>
          <a:endParaRPr lang="en-US"/>
        </a:p>
      </dgm:t>
    </dgm:pt>
    <dgm:pt modelId="{72685E13-C4FA-43A0-B703-A3B02BAC5ED9}" type="pres">
      <dgm:prSet presAssocID="{CC921038-475D-493B-848A-DAFB60347F84}" presName="root" presStyleCnt="0">
        <dgm:presLayoutVars>
          <dgm:dir/>
          <dgm:resizeHandles val="exact"/>
        </dgm:presLayoutVars>
      </dgm:prSet>
      <dgm:spPr/>
    </dgm:pt>
    <dgm:pt modelId="{D55A314A-AEB5-401B-A86E-7C6D19E98085}" type="pres">
      <dgm:prSet presAssocID="{062B81A9-F14D-4120-B647-EA8F8897CA54}" presName="compNode" presStyleCnt="0"/>
      <dgm:spPr/>
    </dgm:pt>
    <dgm:pt modelId="{F5AB78DE-CFBB-4099-9BDA-B85DAF5CDA6B}" type="pres">
      <dgm:prSet presAssocID="{062B81A9-F14D-4120-B647-EA8F8897CA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52812722-5AC2-48F2-8B14-377A1C481BD4}" type="pres">
      <dgm:prSet presAssocID="{062B81A9-F14D-4120-B647-EA8F8897CA54}" presName="spaceRect" presStyleCnt="0"/>
      <dgm:spPr/>
    </dgm:pt>
    <dgm:pt modelId="{62505405-65B2-4899-B76D-F2BF76165CAB}" type="pres">
      <dgm:prSet presAssocID="{062B81A9-F14D-4120-B647-EA8F8897CA54}" presName="textRect" presStyleLbl="revTx" presStyleIdx="0" presStyleCnt="3">
        <dgm:presLayoutVars>
          <dgm:chMax val="1"/>
          <dgm:chPref val="1"/>
        </dgm:presLayoutVars>
      </dgm:prSet>
      <dgm:spPr/>
    </dgm:pt>
    <dgm:pt modelId="{1BBFE451-CA93-4A78-A263-FBD08761EC0F}" type="pres">
      <dgm:prSet presAssocID="{36F6C946-068A-4D74-A37B-F186FFD949EE}" presName="sibTrans" presStyleCnt="0"/>
      <dgm:spPr/>
    </dgm:pt>
    <dgm:pt modelId="{C5CD05C9-ADEF-43D2-9479-A3E06C4B0C4E}" type="pres">
      <dgm:prSet presAssocID="{9515F731-8608-431E-B577-CD4F1CA598C8}" presName="compNode" presStyleCnt="0"/>
      <dgm:spPr/>
    </dgm:pt>
    <dgm:pt modelId="{BA997C53-20EA-4AF9-BC6B-D64B880BAB94}" type="pres">
      <dgm:prSet presAssocID="{9515F731-8608-431E-B577-CD4F1CA598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oking"/>
        </a:ext>
      </dgm:extLst>
    </dgm:pt>
    <dgm:pt modelId="{0332E13C-6AC3-4ECB-8F09-80A646D52A13}" type="pres">
      <dgm:prSet presAssocID="{9515F731-8608-431E-B577-CD4F1CA598C8}" presName="spaceRect" presStyleCnt="0"/>
      <dgm:spPr/>
    </dgm:pt>
    <dgm:pt modelId="{D255330A-FDF2-407A-B2A1-657FB5A0CFAC}" type="pres">
      <dgm:prSet presAssocID="{9515F731-8608-431E-B577-CD4F1CA598C8}" presName="textRect" presStyleLbl="revTx" presStyleIdx="1" presStyleCnt="3">
        <dgm:presLayoutVars>
          <dgm:chMax val="1"/>
          <dgm:chPref val="1"/>
        </dgm:presLayoutVars>
      </dgm:prSet>
      <dgm:spPr/>
    </dgm:pt>
    <dgm:pt modelId="{E9400BC4-A6A2-EE4E-83AF-80ED8F71E633}" type="pres">
      <dgm:prSet presAssocID="{8C00B106-B007-49B6-B079-33C05619CF10}" presName="sibTrans" presStyleCnt="0"/>
      <dgm:spPr/>
    </dgm:pt>
    <dgm:pt modelId="{3C1EAF31-B41B-4EF2-A719-085F36758C78}" type="pres">
      <dgm:prSet presAssocID="{5121F2D3-74F8-4E4E-9266-46F3F10979F4}" presName="compNode" presStyleCnt="0"/>
      <dgm:spPr/>
    </dgm:pt>
    <dgm:pt modelId="{555248B3-012A-4F34-92F7-451ED0F38D4D}" type="pres">
      <dgm:prSet presAssocID="{5121F2D3-74F8-4E4E-9266-46F3F10979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man with cane"/>
        </a:ext>
      </dgm:extLst>
    </dgm:pt>
    <dgm:pt modelId="{17147A5F-4124-4BE1-BA8F-34F5BA5FA33B}" type="pres">
      <dgm:prSet presAssocID="{5121F2D3-74F8-4E4E-9266-46F3F10979F4}" presName="spaceRect" presStyleCnt="0"/>
      <dgm:spPr/>
    </dgm:pt>
    <dgm:pt modelId="{B05992B8-9EF0-470E-8D81-412ED141BA9E}" type="pres">
      <dgm:prSet presAssocID="{5121F2D3-74F8-4E4E-9266-46F3F10979F4}" presName="textRect" presStyleLbl="revTx" presStyleIdx="2" presStyleCnt="3">
        <dgm:presLayoutVars>
          <dgm:chMax val="1"/>
          <dgm:chPref val="1"/>
        </dgm:presLayoutVars>
      </dgm:prSet>
      <dgm:spPr/>
    </dgm:pt>
  </dgm:ptLst>
  <dgm:cxnLst>
    <dgm:cxn modelId="{7228AF29-5513-4C45-9979-B9E9F099D3F5}" srcId="{CC921038-475D-493B-848A-DAFB60347F84}" destId="{5121F2D3-74F8-4E4E-9266-46F3F10979F4}" srcOrd="2" destOrd="0" parTransId="{F029DEB8-B933-48D8-8B22-ABA6D30B8E7D}" sibTransId="{BB958EF0-768C-4858-B09B-82816042E44C}"/>
    <dgm:cxn modelId="{DAFAD246-3849-4B69-9479-A9A98EA38220}" srcId="{CC921038-475D-493B-848A-DAFB60347F84}" destId="{9515F731-8608-431E-B577-CD4F1CA598C8}" srcOrd="1" destOrd="0" parTransId="{34BD0C87-79F2-4D5B-8DE2-740545620A6F}" sibTransId="{8C00B106-B007-49B6-B079-33C05619CF10}"/>
    <dgm:cxn modelId="{6648AA54-F566-6C47-9CF0-DDC5EE755603}" type="presOf" srcId="{062B81A9-F14D-4120-B647-EA8F8897CA54}" destId="{62505405-65B2-4899-B76D-F2BF76165CAB}" srcOrd="0" destOrd="0" presId="urn:microsoft.com/office/officeart/2018/2/layout/IconLabelList"/>
    <dgm:cxn modelId="{1D5DC6A0-7C02-F34A-9109-13332F3ECC07}" type="presOf" srcId="{9515F731-8608-431E-B577-CD4F1CA598C8}" destId="{D255330A-FDF2-407A-B2A1-657FB5A0CFAC}" srcOrd="0" destOrd="0" presId="urn:microsoft.com/office/officeart/2018/2/layout/IconLabelList"/>
    <dgm:cxn modelId="{D8E4D9A1-3507-4F3D-BE46-C18240F6658C}" srcId="{CC921038-475D-493B-848A-DAFB60347F84}" destId="{062B81A9-F14D-4120-B647-EA8F8897CA54}" srcOrd="0" destOrd="0" parTransId="{7640A8FC-0DFC-43C3-BD4E-951D18B2BF16}" sibTransId="{36F6C946-068A-4D74-A37B-F186FFD949EE}"/>
    <dgm:cxn modelId="{EE4404AA-E90B-ED46-B107-E8D82982AFDA}" type="presOf" srcId="{5121F2D3-74F8-4E4E-9266-46F3F10979F4}" destId="{B05992B8-9EF0-470E-8D81-412ED141BA9E}" srcOrd="0" destOrd="0" presId="urn:microsoft.com/office/officeart/2018/2/layout/IconLabelList"/>
    <dgm:cxn modelId="{B013DFCC-19ED-41B6-9BF0-28435B0FD571}" type="presOf" srcId="{CC921038-475D-493B-848A-DAFB60347F84}" destId="{72685E13-C4FA-43A0-B703-A3B02BAC5ED9}" srcOrd="0" destOrd="0" presId="urn:microsoft.com/office/officeart/2018/2/layout/IconLabelList"/>
    <dgm:cxn modelId="{C166340C-576C-5E4A-8DDE-03F2B9EBDBB8}" type="presParOf" srcId="{72685E13-C4FA-43A0-B703-A3B02BAC5ED9}" destId="{D55A314A-AEB5-401B-A86E-7C6D19E98085}" srcOrd="0" destOrd="0" presId="urn:microsoft.com/office/officeart/2018/2/layout/IconLabelList"/>
    <dgm:cxn modelId="{D59021DE-604C-B44C-9265-7C157781F214}" type="presParOf" srcId="{D55A314A-AEB5-401B-A86E-7C6D19E98085}" destId="{F5AB78DE-CFBB-4099-9BDA-B85DAF5CDA6B}" srcOrd="0" destOrd="0" presId="urn:microsoft.com/office/officeart/2018/2/layout/IconLabelList"/>
    <dgm:cxn modelId="{D4B25D94-E044-C94C-BDD8-E972C9277B2C}" type="presParOf" srcId="{D55A314A-AEB5-401B-A86E-7C6D19E98085}" destId="{52812722-5AC2-48F2-8B14-377A1C481BD4}" srcOrd="1" destOrd="0" presId="urn:microsoft.com/office/officeart/2018/2/layout/IconLabelList"/>
    <dgm:cxn modelId="{135DAE04-31B2-4B40-8F7E-9617BA3A9F36}" type="presParOf" srcId="{D55A314A-AEB5-401B-A86E-7C6D19E98085}" destId="{62505405-65B2-4899-B76D-F2BF76165CAB}" srcOrd="2" destOrd="0" presId="urn:microsoft.com/office/officeart/2018/2/layout/IconLabelList"/>
    <dgm:cxn modelId="{57E1291E-1CBB-C14F-8626-8D5D58EF2CFF}" type="presParOf" srcId="{72685E13-C4FA-43A0-B703-A3B02BAC5ED9}" destId="{1BBFE451-CA93-4A78-A263-FBD08761EC0F}" srcOrd="1" destOrd="0" presId="urn:microsoft.com/office/officeart/2018/2/layout/IconLabelList"/>
    <dgm:cxn modelId="{2850171B-3516-D04F-A396-89A9CB95D1E0}" type="presParOf" srcId="{72685E13-C4FA-43A0-B703-A3B02BAC5ED9}" destId="{C5CD05C9-ADEF-43D2-9479-A3E06C4B0C4E}" srcOrd="2" destOrd="0" presId="urn:microsoft.com/office/officeart/2018/2/layout/IconLabelList"/>
    <dgm:cxn modelId="{0CEACA34-6BB4-D244-9A61-0D0F7A760E0B}" type="presParOf" srcId="{C5CD05C9-ADEF-43D2-9479-A3E06C4B0C4E}" destId="{BA997C53-20EA-4AF9-BC6B-D64B880BAB94}" srcOrd="0" destOrd="0" presId="urn:microsoft.com/office/officeart/2018/2/layout/IconLabelList"/>
    <dgm:cxn modelId="{5F3EE456-7217-BC4C-AE17-7BBF299F59C8}" type="presParOf" srcId="{C5CD05C9-ADEF-43D2-9479-A3E06C4B0C4E}" destId="{0332E13C-6AC3-4ECB-8F09-80A646D52A13}" srcOrd="1" destOrd="0" presId="urn:microsoft.com/office/officeart/2018/2/layout/IconLabelList"/>
    <dgm:cxn modelId="{04CE276A-F138-934D-9FB4-A7A44214BF55}" type="presParOf" srcId="{C5CD05C9-ADEF-43D2-9479-A3E06C4B0C4E}" destId="{D255330A-FDF2-407A-B2A1-657FB5A0CFAC}" srcOrd="2" destOrd="0" presId="urn:microsoft.com/office/officeart/2018/2/layout/IconLabelList"/>
    <dgm:cxn modelId="{FF517EED-BA9E-1F4A-B4F4-EED64D421E9D}" type="presParOf" srcId="{72685E13-C4FA-43A0-B703-A3B02BAC5ED9}" destId="{E9400BC4-A6A2-EE4E-83AF-80ED8F71E633}" srcOrd="3" destOrd="0" presId="urn:microsoft.com/office/officeart/2018/2/layout/IconLabelList"/>
    <dgm:cxn modelId="{786A36D9-0056-D74C-9FB9-7F0914A76DFA}" type="presParOf" srcId="{72685E13-C4FA-43A0-B703-A3B02BAC5ED9}" destId="{3C1EAF31-B41B-4EF2-A719-085F36758C78}" srcOrd="4" destOrd="0" presId="urn:microsoft.com/office/officeart/2018/2/layout/IconLabelList"/>
    <dgm:cxn modelId="{C71AAD4B-EEF2-1E44-81D4-A3AD4BDFA215}" type="presParOf" srcId="{3C1EAF31-B41B-4EF2-A719-085F36758C78}" destId="{555248B3-012A-4F34-92F7-451ED0F38D4D}" srcOrd="0" destOrd="0" presId="urn:microsoft.com/office/officeart/2018/2/layout/IconLabelList"/>
    <dgm:cxn modelId="{146E4F11-BCE8-B247-8736-7D4F73802C9F}" type="presParOf" srcId="{3C1EAF31-B41B-4EF2-A719-085F36758C78}" destId="{17147A5F-4124-4BE1-BA8F-34F5BA5FA33B}" srcOrd="1" destOrd="0" presId="urn:microsoft.com/office/officeart/2018/2/layout/IconLabelList"/>
    <dgm:cxn modelId="{A88C8E26-22E8-374E-B4D2-45BE96B9CF98}" type="presParOf" srcId="{3C1EAF31-B41B-4EF2-A719-085F36758C78}" destId="{B05992B8-9EF0-470E-8D81-412ED141BA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D687F5-1AA3-4C39-B401-4E2F000C44E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674AA5-2337-4CE0-96DF-582ED837FD4F}">
      <dgm:prSet/>
      <dgm:spPr/>
      <dgm:t>
        <a:bodyPr/>
        <a:lstStyle/>
        <a:p>
          <a:r>
            <a:rPr lang="en-US"/>
            <a:t>Investigate Primary Results Drivers by State</a:t>
          </a:r>
        </a:p>
      </dgm:t>
    </dgm:pt>
    <dgm:pt modelId="{7FF29B48-4AA5-4DD6-A4F5-051F2433E5E7}" type="parTrans" cxnId="{F28EAD9E-BC2D-4653-A293-9AF694A45BC5}">
      <dgm:prSet/>
      <dgm:spPr/>
      <dgm:t>
        <a:bodyPr/>
        <a:lstStyle/>
        <a:p>
          <a:endParaRPr lang="en-US"/>
        </a:p>
      </dgm:t>
    </dgm:pt>
    <dgm:pt modelId="{9A534993-E16C-49AB-809B-139FC4AB6D3F}" type="sibTrans" cxnId="{F28EAD9E-BC2D-4653-A293-9AF694A45BC5}">
      <dgm:prSet/>
      <dgm:spPr/>
      <dgm:t>
        <a:bodyPr/>
        <a:lstStyle/>
        <a:p>
          <a:endParaRPr lang="en-US"/>
        </a:p>
      </dgm:t>
    </dgm:pt>
    <dgm:pt modelId="{309273A2-8547-4715-9A32-BFD9A9A6FEF9}">
      <dgm:prSet/>
      <dgm:spPr/>
      <dgm:t>
        <a:bodyPr/>
        <a:lstStyle/>
        <a:p>
          <a:r>
            <a:rPr lang="en-US"/>
            <a:t>Gather More Behavioral and Socioeconomic Data</a:t>
          </a:r>
        </a:p>
      </dgm:t>
    </dgm:pt>
    <dgm:pt modelId="{58572AF5-E5B1-4B7E-9063-6026F8ABB083}" type="parTrans" cxnId="{78ACC28D-3E0E-4931-AE37-5F1DEE424CC3}">
      <dgm:prSet/>
      <dgm:spPr/>
      <dgm:t>
        <a:bodyPr/>
        <a:lstStyle/>
        <a:p>
          <a:endParaRPr lang="en-US"/>
        </a:p>
      </dgm:t>
    </dgm:pt>
    <dgm:pt modelId="{22ED74BA-1A4A-42F1-8F58-FDE9AC0C7D87}" type="sibTrans" cxnId="{78ACC28D-3E0E-4931-AE37-5F1DEE424CC3}">
      <dgm:prSet/>
      <dgm:spPr/>
      <dgm:t>
        <a:bodyPr/>
        <a:lstStyle/>
        <a:p>
          <a:endParaRPr lang="en-US"/>
        </a:p>
      </dgm:t>
    </dgm:pt>
    <dgm:pt modelId="{6F2E8859-F942-425B-9E37-116C9828C8C7}">
      <dgm:prSet/>
      <dgm:spPr/>
      <dgm:t>
        <a:bodyPr/>
        <a:lstStyle/>
        <a:p>
          <a:r>
            <a:rPr lang="en-US"/>
            <a:t>Perform Similar Analysis for Cancer</a:t>
          </a:r>
        </a:p>
      </dgm:t>
    </dgm:pt>
    <dgm:pt modelId="{82995808-1F43-4A73-95A6-EC355A68DD07}" type="parTrans" cxnId="{F82E1541-E61F-4EA0-848B-1E29ABC0DBE3}">
      <dgm:prSet/>
      <dgm:spPr/>
      <dgm:t>
        <a:bodyPr/>
        <a:lstStyle/>
        <a:p>
          <a:endParaRPr lang="en-US"/>
        </a:p>
      </dgm:t>
    </dgm:pt>
    <dgm:pt modelId="{8C0629E2-49BE-4FF4-941F-861295AFFFB2}" type="sibTrans" cxnId="{F82E1541-E61F-4EA0-848B-1E29ABC0DBE3}">
      <dgm:prSet/>
      <dgm:spPr/>
      <dgm:t>
        <a:bodyPr/>
        <a:lstStyle/>
        <a:p>
          <a:endParaRPr lang="en-US"/>
        </a:p>
      </dgm:t>
    </dgm:pt>
    <dgm:pt modelId="{C15575B6-9D09-45C2-824D-971D859C6FCC}" type="pres">
      <dgm:prSet presAssocID="{C6D687F5-1AA3-4C39-B401-4E2F000C44E0}" presName="root" presStyleCnt="0">
        <dgm:presLayoutVars>
          <dgm:dir/>
          <dgm:resizeHandles val="exact"/>
        </dgm:presLayoutVars>
      </dgm:prSet>
      <dgm:spPr/>
    </dgm:pt>
    <dgm:pt modelId="{75AD49CF-0DA0-40FB-AC6E-9A7483271D37}" type="pres">
      <dgm:prSet presAssocID="{FF674AA5-2337-4CE0-96DF-582ED837FD4F}" presName="compNode" presStyleCnt="0"/>
      <dgm:spPr/>
    </dgm:pt>
    <dgm:pt modelId="{D9D4EAFB-4898-4628-8695-8E3133B2A82C}" type="pres">
      <dgm:prSet presAssocID="{FF674AA5-2337-4CE0-96DF-582ED837FD4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a:ext>
      </dgm:extLst>
    </dgm:pt>
    <dgm:pt modelId="{A97FE7ED-21C0-4E10-9291-9AA8239245FC}" type="pres">
      <dgm:prSet presAssocID="{FF674AA5-2337-4CE0-96DF-582ED837FD4F}" presName="spaceRect" presStyleCnt="0"/>
      <dgm:spPr/>
    </dgm:pt>
    <dgm:pt modelId="{3C13111C-EE31-476F-9D3C-4C7B0A30D384}" type="pres">
      <dgm:prSet presAssocID="{FF674AA5-2337-4CE0-96DF-582ED837FD4F}" presName="textRect" presStyleLbl="revTx" presStyleIdx="0" presStyleCnt="3">
        <dgm:presLayoutVars>
          <dgm:chMax val="1"/>
          <dgm:chPref val="1"/>
        </dgm:presLayoutVars>
      </dgm:prSet>
      <dgm:spPr/>
    </dgm:pt>
    <dgm:pt modelId="{A146D1D1-87A8-4D80-BA96-7E881D30F738}" type="pres">
      <dgm:prSet presAssocID="{9A534993-E16C-49AB-809B-139FC4AB6D3F}" presName="sibTrans" presStyleCnt="0"/>
      <dgm:spPr/>
    </dgm:pt>
    <dgm:pt modelId="{CA207EEC-0463-4A82-963F-FCFFA360E68B}" type="pres">
      <dgm:prSet presAssocID="{309273A2-8547-4715-9A32-BFD9A9A6FEF9}" presName="compNode" presStyleCnt="0"/>
      <dgm:spPr/>
    </dgm:pt>
    <dgm:pt modelId="{711F67DC-9496-4AC2-AF02-A7C1EAE9076D}" type="pres">
      <dgm:prSet presAssocID="{309273A2-8547-4715-9A32-BFD9A9A6FE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2DD3F72-47FC-496B-9C4C-D3E21962E64B}" type="pres">
      <dgm:prSet presAssocID="{309273A2-8547-4715-9A32-BFD9A9A6FEF9}" presName="spaceRect" presStyleCnt="0"/>
      <dgm:spPr/>
    </dgm:pt>
    <dgm:pt modelId="{919ACB48-0D3E-4D93-8A00-275E6C9FB926}" type="pres">
      <dgm:prSet presAssocID="{309273A2-8547-4715-9A32-BFD9A9A6FEF9}" presName="textRect" presStyleLbl="revTx" presStyleIdx="1" presStyleCnt="3">
        <dgm:presLayoutVars>
          <dgm:chMax val="1"/>
          <dgm:chPref val="1"/>
        </dgm:presLayoutVars>
      </dgm:prSet>
      <dgm:spPr/>
    </dgm:pt>
    <dgm:pt modelId="{FA622C95-33D8-41F9-85DE-1B84308C4D9A}" type="pres">
      <dgm:prSet presAssocID="{22ED74BA-1A4A-42F1-8F58-FDE9AC0C7D87}" presName="sibTrans" presStyleCnt="0"/>
      <dgm:spPr/>
    </dgm:pt>
    <dgm:pt modelId="{E16433B4-FE39-4812-B53E-9B20FCAACBE9}" type="pres">
      <dgm:prSet presAssocID="{6F2E8859-F942-425B-9E37-116C9828C8C7}" presName="compNode" presStyleCnt="0"/>
      <dgm:spPr/>
    </dgm:pt>
    <dgm:pt modelId="{CDDE31A4-14BB-4910-8676-6C52A292917B}" type="pres">
      <dgm:prSet presAssocID="{6F2E8859-F942-425B-9E37-116C9828C8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NA"/>
        </a:ext>
      </dgm:extLst>
    </dgm:pt>
    <dgm:pt modelId="{2B9EF8D5-B667-4532-8E07-48A11C8C3DCB}" type="pres">
      <dgm:prSet presAssocID="{6F2E8859-F942-425B-9E37-116C9828C8C7}" presName="spaceRect" presStyleCnt="0"/>
      <dgm:spPr/>
    </dgm:pt>
    <dgm:pt modelId="{9BAA74A7-A0AB-4944-B180-222ACE42BBE4}" type="pres">
      <dgm:prSet presAssocID="{6F2E8859-F942-425B-9E37-116C9828C8C7}" presName="textRect" presStyleLbl="revTx" presStyleIdx="2" presStyleCnt="3">
        <dgm:presLayoutVars>
          <dgm:chMax val="1"/>
          <dgm:chPref val="1"/>
        </dgm:presLayoutVars>
      </dgm:prSet>
      <dgm:spPr/>
    </dgm:pt>
  </dgm:ptLst>
  <dgm:cxnLst>
    <dgm:cxn modelId="{F82E1541-E61F-4EA0-848B-1E29ABC0DBE3}" srcId="{C6D687F5-1AA3-4C39-B401-4E2F000C44E0}" destId="{6F2E8859-F942-425B-9E37-116C9828C8C7}" srcOrd="2" destOrd="0" parTransId="{82995808-1F43-4A73-95A6-EC355A68DD07}" sibTransId="{8C0629E2-49BE-4FF4-941F-861295AFFFB2}"/>
    <dgm:cxn modelId="{10DE4E63-7E22-4B6E-A0AB-AACD9336C78C}" type="presOf" srcId="{FF674AA5-2337-4CE0-96DF-582ED837FD4F}" destId="{3C13111C-EE31-476F-9D3C-4C7B0A30D384}" srcOrd="0" destOrd="0" presId="urn:microsoft.com/office/officeart/2018/2/layout/IconLabelList"/>
    <dgm:cxn modelId="{96972580-2780-439D-A128-19F53FA040DA}" type="presOf" srcId="{309273A2-8547-4715-9A32-BFD9A9A6FEF9}" destId="{919ACB48-0D3E-4D93-8A00-275E6C9FB926}" srcOrd="0" destOrd="0" presId="urn:microsoft.com/office/officeart/2018/2/layout/IconLabelList"/>
    <dgm:cxn modelId="{78ACC28D-3E0E-4931-AE37-5F1DEE424CC3}" srcId="{C6D687F5-1AA3-4C39-B401-4E2F000C44E0}" destId="{309273A2-8547-4715-9A32-BFD9A9A6FEF9}" srcOrd="1" destOrd="0" parTransId="{58572AF5-E5B1-4B7E-9063-6026F8ABB083}" sibTransId="{22ED74BA-1A4A-42F1-8F58-FDE9AC0C7D87}"/>
    <dgm:cxn modelId="{F28EAD9E-BC2D-4653-A293-9AF694A45BC5}" srcId="{C6D687F5-1AA3-4C39-B401-4E2F000C44E0}" destId="{FF674AA5-2337-4CE0-96DF-582ED837FD4F}" srcOrd="0" destOrd="0" parTransId="{7FF29B48-4AA5-4DD6-A4F5-051F2433E5E7}" sibTransId="{9A534993-E16C-49AB-809B-139FC4AB6D3F}"/>
    <dgm:cxn modelId="{D31BE7AD-D82B-4307-8E60-EE5E388ADE3D}" type="presOf" srcId="{C6D687F5-1AA3-4C39-B401-4E2F000C44E0}" destId="{C15575B6-9D09-45C2-824D-971D859C6FCC}" srcOrd="0" destOrd="0" presId="urn:microsoft.com/office/officeart/2018/2/layout/IconLabelList"/>
    <dgm:cxn modelId="{D79396BB-7D02-4625-9FBB-FD5ADFB9BBA5}" type="presOf" srcId="{6F2E8859-F942-425B-9E37-116C9828C8C7}" destId="{9BAA74A7-A0AB-4944-B180-222ACE42BBE4}" srcOrd="0" destOrd="0" presId="urn:microsoft.com/office/officeart/2018/2/layout/IconLabelList"/>
    <dgm:cxn modelId="{562CE5F4-26A6-4C14-85B8-63F186294779}" type="presParOf" srcId="{C15575B6-9D09-45C2-824D-971D859C6FCC}" destId="{75AD49CF-0DA0-40FB-AC6E-9A7483271D37}" srcOrd="0" destOrd="0" presId="urn:microsoft.com/office/officeart/2018/2/layout/IconLabelList"/>
    <dgm:cxn modelId="{6012C227-CF2E-4441-BA76-1531AF45B8B5}" type="presParOf" srcId="{75AD49CF-0DA0-40FB-AC6E-9A7483271D37}" destId="{D9D4EAFB-4898-4628-8695-8E3133B2A82C}" srcOrd="0" destOrd="0" presId="urn:microsoft.com/office/officeart/2018/2/layout/IconLabelList"/>
    <dgm:cxn modelId="{5B71BAD4-8B21-4E1A-AE43-E25F9BA7A89A}" type="presParOf" srcId="{75AD49CF-0DA0-40FB-AC6E-9A7483271D37}" destId="{A97FE7ED-21C0-4E10-9291-9AA8239245FC}" srcOrd="1" destOrd="0" presId="urn:microsoft.com/office/officeart/2018/2/layout/IconLabelList"/>
    <dgm:cxn modelId="{A7E05C5C-A0DA-4CDD-AD5F-065506E4C0F2}" type="presParOf" srcId="{75AD49CF-0DA0-40FB-AC6E-9A7483271D37}" destId="{3C13111C-EE31-476F-9D3C-4C7B0A30D384}" srcOrd="2" destOrd="0" presId="urn:microsoft.com/office/officeart/2018/2/layout/IconLabelList"/>
    <dgm:cxn modelId="{529EB7C1-0DC0-47C7-8C65-7934F79447F2}" type="presParOf" srcId="{C15575B6-9D09-45C2-824D-971D859C6FCC}" destId="{A146D1D1-87A8-4D80-BA96-7E881D30F738}" srcOrd="1" destOrd="0" presId="urn:microsoft.com/office/officeart/2018/2/layout/IconLabelList"/>
    <dgm:cxn modelId="{2B09C6B6-228E-49FC-BC88-305D9A804C0A}" type="presParOf" srcId="{C15575B6-9D09-45C2-824D-971D859C6FCC}" destId="{CA207EEC-0463-4A82-963F-FCFFA360E68B}" srcOrd="2" destOrd="0" presId="urn:microsoft.com/office/officeart/2018/2/layout/IconLabelList"/>
    <dgm:cxn modelId="{1FDBE5D1-93D8-4BEE-8D3E-498BA2973500}" type="presParOf" srcId="{CA207EEC-0463-4A82-963F-FCFFA360E68B}" destId="{711F67DC-9496-4AC2-AF02-A7C1EAE9076D}" srcOrd="0" destOrd="0" presId="urn:microsoft.com/office/officeart/2018/2/layout/IconLabelList"/>
    <dgm:cxn modelId="{423CB020-2E29-42E6-A121-1417EF4FE2F2}" type="presParOf" srcId="{CA207EEC-0463-4A82-963F-FCFFA360E68B}" destId="{92DD3F72-47FC-496B-9C4C-D3E21962E64B}" srcOrd="1" destOrd="0" presId="urn:microsoft.com/office/officeart/2018/2/layout/IconLabelList"/>
    <dgm:cxn modelId="{8C63546F-AE8B-490E-94BD-BD17CF2B4824}" type="presParOf" srcId="{CA207EEC-0463-4A82-963F-FCFFA360E68B}" destId="{919ACB48-0D3E-4D93-8A00-275E6C9FB926}" srcOrd="2" destOrd="0" presId="urn:microsoft.com/office/officeart/2018/2/layout/IconLabelList"/>
    <dgm:cxn modelId="{35997578-5387-457A-877A-424D11765281}" type="presParOf" srcId="{C15575B6-9D09-45C2-824D-971D859C6FCC}" destId="{FA622C95-33D8-41F9-85DE-1B84308C4D9A}" srcOrd="3" destOrd="0" presId="urn:microsoft.com/office/officeart/2018/2/layout/IconLabelList"/>
    <dgm:cxn modelId="{378D76F5-5CC5-44F5-BD79-432ED78B3E33}" type="presParOf" srcId="{C15575B6-9D09-45C2-824D-971D859C6FCC}" destId="{E16433B4-FE39-4812-B53E-9B20FCAACBE9}" srcOrd="4" destOrd="0" presId="urn:microsoft.com/office/officeart/2018/2/layout/IconLabelList"/>
    <dgm:cxn modelId="{75BF71D8-BD9A-45BC-81F2-1ECC60253120}" type="presParOf" srcId="{E16433B4-FE39-4812-B53E-9B20FCAACBE9}" destId="{CDDE31A4-14BB-4910-8676-6C52A292917B}" srcOrd="0" destOrd="0" presId="urn:microsoft.com/office/officeart/2018/2/layout/IconLabelList"/>
    <dgm:cxn modelId="{80CBA56F-1D75-42A0-8290-A426809F75B1}" type="presParOf" srcId="{E16433B4-FE39-4812-B53E-9B20FCAACBE9}" destId="{2B9EF8D5-B667-4532-8E07-48A11C8C3DCB}" srcOrd="1" destOrd="0" presId="urn:microsoft.com/office/officeart/2018/2/layout/IconLabelList"/>
    <dgm:cxn modelId="{382AC7CD-2AA9-4680-AE06-BBE0B14932BA}" type="presParOf" srcId="{E16433B4-FE39-4812-B53E-9B20FCAACBE9}" destId="{9BAA74A7-A0AB-4944-B180-222ACE42BB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8420-3768-4839-A777-92E1244C04FE}">
      <dsp:nvSpPr>
        <dsp:cNvPr id="0" name=""/>
        <dsp:cNvSpPr/>
      </dsp:nvSpPr>
      <dsp:spPr>
        <a:xfrm>
          <a:off x="744411" y="929834"/>
          <a:ext cx="1066109" cy="1066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E95527-2D98-41E8-857F-7F8FE1D16D99}">
      <dsp:nvSpPr>
        <dsp:cNvPr id="0" name=""/>
        <dsp:cNvSpPr/>
      </dsp:nvSpPr>
      <dsp:spPr>
        <a:xfrm>
          <a:off x="92899"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What is the leading cause of death in the United States?</a:t>
          </a:r>
        </a:p>
      </dsp:txBody>
      <dsp:txXfrm>
        <a:off x="92899" y="2311370"/>
        <a:ext cx="2369132" cy="720000"/>
      </dsp:txXfrm>
    </dsp:sp>
    <dsp:sp modelId="{7156D7CD-BCE4-4A29-9EAD-A784AAD66323}">
      <dsp:nvSpPr>
        <dsp:cNvPr id="0" name=""/>
        <dsp:cNvSpPr/>
      </dsp:nvSpPr>
      <dsp:spPr>
        <a:xfrm>
          <a:off x="3528142" y="929834"/>
          <a:ext cx="1066109" cy="1066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1AEFCD-B1EB-4B7F-96D0-0A29750C93E7}">
      <dsp:nvSpPr>
        <dsp:cNvPr id="0" name=""/>
        <dsp:cNvSpPr/>
      </dsp:nvSpPr>
      <dsp:spPr>
        <a:xfrm>
          <a:off x="2876630"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What is the current trend for the leading cause of death?</a:t>
          </a:r>
        </a:p>
      </dsp:txBody>
      <dsp:txXfrm>
        <a:off x="2876630" y="2311370"/>
        <a:ext cx="2369132" cy="720000"/>
      </dsp:txXfrm>
    </dsp:sp>
    <dsp:sp modelId="{F44763D3-C42A-4620-B599-69B2AD10E3E6}">
      <dsp:nvSpPr>
        <dsp:cNvPr id="0" name=""/>
        <dsp:cNvSpPr/>
      </dsp:nvSpPr>
      <dsp:spPr>
        <a:xfrm>
          <a:off x="6311873" y="929834"/>
          <a:ext cx="1066109" cy="1066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B8230B-D15A-4409-984C-8460CC2B05A3}">
      <dsp:nvSpPr>
        <dsp:cNvPr id="0" name=""/>
        <dsp:cNvSpPr/>
      </dsp:nvSpPr>
      <dsp:spPr>
        <a:xfrm>
          <a:off x="5660361"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factors have the greatest impact on the mortality rate?</a:t>
          </a:r>
        </a:p>
      </dsp:txBody>
      <dsp:txXfrm>
        <a:off x="5660361" y="2311370"/>
        <a:ext cx="2369132" cy="720000"/>
      </dsp:txXfrm>
    </dsp:sp>
    <dsp:sp modelId="{F087771F-8BF4-4BD2-9C1D-B1C43ED5CB6E}">
      <dsp:nvSpPr>
        <dsp:cNvPr id="0" name=""/>
        <dsp:cNvSpPr/>
      </dsp:nvSpPr>
      <dsp:spPr>
        <a:xfrm>
          <a:off x="9095604" y="929834"/>
          <a:ext cx="1066109" cy="1066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E6E978-ED1C-4F04-961D-CDA6BA4CC1E8}">
      <dsp:nvSpPr>
        <dsp:cNvPr id="0" name=""/>
        <dsp:cNvSpPr/>
      </dsp:nvSpPr>
      <dsp:spPr>
        <a:xfrm>
          <a:off x="8444092"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states should be treated as high risk?</a:t>
          </a:r>
        </a:p>
      </dsp:txBody>
      <dsp:txXfrm>
        <a:off x="8444092" y="2311370"/>
        <a:ext cx="23691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2B22F-8907-496B-B110-B8ACD6A51ED9}">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BE604-1A14-4FEC-9694-252C6E574449}">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8C32E2-9421-4907-9304-E0462B30A941}">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Population Demographics</a:t>
          </a:r>
        </a:p>
        <a:p>
          <a:pPr marL="0" lvl="0" indent="0" algn="ctr" defTabSz="577850">
            <a:lnSpc>
              <a:spcPct val="100000"/>
            </a:lnSpc>
            <a:spcBef>
              <a:spcPct val="0"/>
            </a:spcBef>
            <a:spcAft>
              <a:spcPct val="35000"/>
            </a:spcAft>
            <a:buNone/>
            <a:defRPr cap="all"/>
          </a:pPr>
          <a:r>
            <a:rPr lang="en-US" sz="1300" b="1" kern="1200" dirty="0"/>
            <a:t>CDC – NCHS</a:t>
          </a:r>
        </a:p>
      </dsp:txBody>
      <dsp:txXfrm>
        <a:off x="50287" y="2784119"/>
        <a:ext cx="3262500" cy="720000"/>
      </dsp:txXfrm>
    </dsp:sp>
    <dsp:sp modelId="{14E16C6F-95E0-42F1-B6E9-769757489C87}">
      <dsp:nvSpPr>
        <dsp:cNvPr id="0" name=""/>
        <dsp:cNvSpPr/>
      </dsp:nvSpPr>
      <dsp:spPr>
        <a:xfrm>
          <a:off x="4519912"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27067-805F-4010-BB30-FF7F064CBFAC}">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19E1B5-FA24-4C7B-BE57-6E82AA07CC38}">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Alcohol Consumption</a:t>
          </a:r>
        </a:p>
        <a:p>
          <a:pPr marL="0" lvl="0" indent="0" algn="ctr" defTabSz="577850">
            <a:lnSpc>
              <a:spcPct val="100000"/>
            </a:lnSpc>
            <a:spcBef>
              <a:spcPct val="0"/>
            </a:spcBef>
            <a:spcAft>
              <a:spcPct val="35000"/>
            </a:spcAft>
            <a:buNone/>
            <a:defRPr cap="all"/>
          </a:pPr>
          <a:r>
            <a:rPr lang="en-US" sz="1300" b="1" kern="1200"/>
            <a:t>National Institute on Alcohol Abuse and Alcoholism </a:t>
          </a:r>
        </a:p>
      </dsp:txBody>
      <dsp:txXfrm>
        <a:off x="3883725" y="2784119"/>
        <a:ext cx="3262500" cy="720000"/>
      </dsp:txXfrm>
    </dsp:sp>
    <dsp:sp modelId="{2D767675-BA83-41E1-844F-7A64844188FA}">
      <dsp:nvSpPr>
        <dsp:cNvPr id="0" name=""/>
        <dsp:cNvSpPr/>
      </dsp:nvSpPr>
      <dsp:spPr>
        <a:xfrm>
          <a:off x="8353350"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Smoking</a:t>
          </a:r>
        </a:p>
        <a:p>
          <a:pPr marL="0" lvl="0" indent="0" algn="ctr" defTabSz="577850">
            <a:lnSpc>
              <a:spcPct val="100000"/>
            </a:lnSpc>
            <a:spcBef>
              <a:spcPct val="0"/>
            </a:spcBef>
            <a:spcAft>
              <a:spcPct val="35000"/>
            </a:spcAft>
            <a:buNone/>
            <a:defRPr cap="all"/>
          </a:pPr>
          <a:r>
            <a:rPr lang="en-US" sz="1300" b="1" kern="1200"/>
            <a:t>United Health Foundation</a:t>
          </a:r>
        </a:p>
      </dsp:txBody>
      <dsp:txXfrm>
        <a:off x="7717162" y="278411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A042E-5598-4ABA-BF15-A5222384930F}">
      <dsp:nvSpPr>
        <dsp:cNvPr id="0" name=""/>
        <dsp:cNvSpPr/>
      </dsp:nvSpPr>
      <dsp:spPr>
        <a:xfrm>
          <a:off x="644606" y="712065"/>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9FE68-3693-43F2-B51E-6F24369546C8}">
      <dsp:nvSpPr>
        <dsp:cNvPr id="0" name=""/>
        <dsp:cNvSpPr/>
      </dsp:nvSpPr>
      <dsp:spPr>
        <a:xfrm>
          <a:off x="1061419" y="1128877"/>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41A7E5-3DC3-46B8-832F-70019D71DA44}">
      <dsp:nvSpPr>
        <dsp:cNvPr id="0" name=""/>
        <dsp:cNvSpPr/>
      </dsp:nvSpPr>
      <dsp:spPr>
        <a:xfrm>
          <a:off x="19388"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3 - 5 Year                            Lagged Predictions</a:t>
          </a:r>
        </a:p>
      </dsp:txBody>
      <dsp:txXfrm>
        <a:off x="19388" y="3277065"/>
        <a:ext cx="3206250" cy="720000"/>
      </dsp:txXfrm>
    </dsp:sp>
    <dsp:sp modelId="{1611A18B-CB89-495E-ACF0-13F291423F44}">
      <dsp:nvSpPr>
        <dsp:cNvPr id="0" name=""/>
        <dsp:cNvSpPr/>
      </dsp:nvSpPr>
      <dsp:spPr>
        <a:xfrm>
          <a:off x="4411950" y="712065"/>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99978-CA7E-44B8-AF17-98C8B2F59F33}">
      <dsp:nvSpPr>
        <dsp:cNvPr id="0" name=""/>
        <dsp:cNvSpPr/>
      </dsp:nvSpPr>
      <dsp:spPr>
        <a:xfrm>
          <a:off x="4828763" y="1128877"/>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3D3998-E323-402E-B92B-18018DEAA98E}">
      <dsp:nvSpPr>
        <dsp:cNvPr id="0" name=""/>
        <dsp:cNvSpPr/>
      </dsp:nvSpPr>
      <dsp:spPr>
        <a:xfrm>
          <a:off x="3786731"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High-Risk Defined as                Top 33% of All Results</a:t>
          </a:r>
        </a:p>
      </dsp:txBody>
      <dsp:txXfrm>
        <a:off x="3786731" y="3277065"/>
        <a:ext cx="3206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B78DE-CFBB-4099-9BDA-B85DAF5CDA6B}">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505405-65B2-4899-B76D-F2BF76165CAB}">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Reallocate Funds from  Illinois &amp; Oklahoma</a:t>
          </a:r>
        </a:p>
      </dsp:txBody>
      <dsp:txXfrm>
        <a:off x="84324" y="2400962"/>
        <a:ext cx="3242179" cy="720000"/>
      </dsp:txXfrm>
    </dsp:sp>
    <dsp:sp modelId="{BA997C53-20EA-4AF9-BC6B-D64B880BAB94}">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55330A-FDF2-407A-B2A1-657FB5A0CFAC}">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Anti-Smoking Ad Campaigns </a:t>
          </a:r>
        </a:p>
      </dsp:txBody>
      <dsp:txXfrm>
        <a:off x="3893885" y="2400962"/>
        <a:ext cx="3242179" cy="720000"/>
      </dsp:txXfrm>
    </dsp:sp>
    <dsp:sp modelId="{555248B3-012A-4F34-92F7-451ED0F38D4D}">
      <dsp:nvSpPr>
        <dsp:cNvPr id="0" name=""/>
        <dsp:cNvSpPr/>
      </dsp:nvSpPr>
      <dsp:spPr>
        <a:xfrm>
          <a:off x="8595045" y="557275"/>
          <a:ext cx="1458980" cy="14589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5992B8-9EF0-470E-8D81-412ED141BA9E}">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Run Awareness Campaigns for Women &amp; Retirees</a:t>
          </a:r>
        </a:p>
      </dsp:txBody>
      <dsp:txXfrm>
        <a:off x="7703446" y="2400962"/>
        <a:ext cx="324217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EAFB-4898-4628-8695-8E3133B2A82C}">
      <dsp:nvSpPr>
        <dsp:cNvPr id="0" name=""/>
        <dsp:cNvSpPr/>
      </dsp:nvSpPr>
      <dsp:spPr>
        <a:xfrm>
          <a:off x="975923" y="557275"/>
          <a:ext cx="1458980" cy="14589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3111C-EE31-476F-9D3C-4C7B0A30D384}">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Investigate Primary Results Drivers by State</a:t>
          </a:r>
        </a:p>
      </dsp:txBody>
      <dsp:txXfrm>
        <a:off x="84324" y="2400962"/>
        <a:ext cx="3242179" cy="720000"/>
      </dsp:txXfrm>
    </dsp:sp>
    <dsp:sp modelId="{711F67DC-9496-4AC2-AF02-A7C1EAE9076D}">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9ACB48-0D3E-4D93-8A00-275E6C9FB926}">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Gather More Behavioral and Socioeconomic Data</a:t>
          </a:r>
        </a:p>
      </dsp:txBody>
      <dsp:txXfrm>
        <a:off x="3893885" y="2400962"/>
        <a:ext cx="3242179" cy="720000"/>
      </dsp:txXfrm>
    </dsp:sp>
    <dsp:sp modelId="{CDDE31A4-14BB-4910-8676-6C52A292917B}">
      <dsp:nvSpPr>
        <dsp:cNvPr id="0" name=""/>
        <dsp:cNvSpPr/>
      </dsp:nvSpPr>
      <dsp:spPr>
        <a:xfrm>
          <a:off x="8595045" y="557275"/>
          <a:ext cx="1458980" cy="14589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AA74A7-A0AB-4944-B180-222ACE42BBE4}">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Perform Similar Analysis for Cancer</a:t>
          </a:r>
        </a:p>
      </dsp:txBody>
      <dsp:txXfrm>
        <a:off x="7703446" y="2400962"/>
        <a:ext cx="324217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0.20433</cdr:x>
      <cdr:y>0.04168</cdr:y>
    </cdr:from>
    <cdr:to>
      <cdr:x>0.79697</cdr:x>
      <cdr:y>0.85758</cdr:y>
    </cdr:to>
    <cdr:sp macro="" textlink="">
      <cdr:nvSpPr>
        <cdr:cNvPr id="2" name="Rectangle 1">
          <a:extLst xmlns:a="http://schemas.openxmlformats.org/drawingml/2006/main">
            <a:ext uri="{FF2B5EF4-FFF2-40B4-BE49-F238E27FC236}">
              <a16:creationId xmlns:a16="http://schemas.microsoft.com/office/drawing/2014/main" id="{0D913379-DDE1-334D-AD69-3F9E5B764110}"/>
            </a:ext>
          </a:extLst>
        </cdr:cNvPr>
        <cdr:cNvSpPr/>
      </cdr:nvSpPr>
      <cdr:spPr>
        <a:xfrm xmlns:a="http://schemas.openxmlformats.org/drawingml/2006/main">
          <a:off x="1331974" y="197359"/>
          <a:ext cx="3863340" cy="386334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800" dirty="0">
              <a:solidFill>
                <a:sysClr val="windowText" lastClr="000000"/>
              </a:solidFill>
            </a:rPr>
            <a:t>Models Generated</a:t>
          </a:r>
        </a:p>
        <a:p xmlns:a="http://schemas.openxmlformats.org/drawingml/2006/main">
          <a:pPr algn="ctr"/>
          <a:r>
            <a:rPr lang="en-US" sz="3600" dirty="0">
              <a:solidFill>
                <a:sysClr val="windowText" lastClr="000000"/>
              </a:solidFill>
            </a:rPr>
            <a:t>1,413</a:t>
          </a:r>
          <a:endParaRPr lang="en-US" sz="2400" dirty="0">
            <a:solidFill>
              <a:sysClr val="windowText" lastClr="00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DC2D-BEA0-7141-A9ED-5AB5C62D6D92}" type="datetimeFigureOut">
              <a:rPr lang="en-US" smtClean="0"/>
              <a:t>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684CB-B599-AB4B-B46D-B3442EF35A61}" type="slidenum">
              <a:rPr lang="en-US" smtClean="0"/>
              <a:t>‹#›</a:t>
            </a:fld>
            <a:endParaRPr lang="en-US"/>
          </a:p>
        </p:txBody>
      </p:sp>
    </p:spTree>
    <p:extLst>
      <p:ext uri="{BB962C8B-B14F-4D97-AF65-F5344CB8AC3E}">
        <p14:creationId xmlns:p14="http://schemas.microsoft.com/office/powerpoint/2010/main" val="143004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is leading cause of death. Need to determine if difference with cancer is statistically significant.</a:t>
            </a:r>
          </a:p>
        </p:txBody>
      </p:sp>
      <p:sp>
        <p:nvSpPr>
          <p:cNvPr id="4" name="Slide Number Placeholder 3"/>
          <p:cNvSpPr>
            <a:spLocks noGrp="1"/>
          </p:cNvSpPr>
          <p:nvPr>
            <p:ph type="sldNum" sz="quarter" idx="5"/>
          </p:nvPr>
        </p:nvSpPr>
        <p:spPr/>
        <p:txBody>
          <a:bodyPr/>
          <a:lstStyle/>
          <a:p>
            <a:fld id="{95C684CB-B599-AB4B-B46D-B3442EF35A61}" type="slidenum">
              <a:rPr lang="en-US" smtClean="0"/>
              <a:t>4</a:t>
            </a:fld>
            <a:endParaRPr lang="en-US"/>
          </a:p>
        </p:txBody>
      </p:sp>
    </p:spTree>
    <p:extLst>
      <p:ext uri="{BB962C8B-B14F-4D97-AF65-F5344CB8AC3E}">
        <p14:creationId xmlns:p14="http://schemas.microsoft.com/office/powerpoint/2010/main" val="209749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Includes the number of deaths by state from 1999-2016</a:t>
            </a:r>
          </a:p>
          <a:p>
            <a:pPr marL="228600" indent="-228600">
              <a:buAutoNum type="arabicPeriod"/>
            </a:pPr>
            <a:r>
              <a:rPr lang="en-US" dirty="0"/>
              <a:t>Includes population data broken down by age group, gender, state, and year from 1999-2017. </a:t>
            </a:r>
          </a:p>
          <a:p>
            <a:pPr marL="685800" lvl="1" indent="-228600">
              <a:buAutoNum type="arabicPeriod"/>
            </a:pPr>
            <a:r>
              <a:rPr lang="en-US" dirty="0"/>
              <a:t>Death rate calculated as percentage of total population, not percentage of total deaths.</a:t>
            </a:r>
          </a:p>
          <a:p>
            <a:pPr marL="228600" indent="-228600">
              <a:buAutoNum type="arabicPeriod"/>
            </a:pPr>
            <a:r>
              <a:rPr lang="en-US" dirty="0"/>
              <a:t>State size – Self Explanatory</a:t>
            </a:r>
          </a:p>
          <a:p>
            <a:pPr marL="228600" indent="-228600">
              <a:buAutoNum type="arabicPeriod"/>
            </a:pPr>
            <a:r>
              <a:rPr lang="en-US" dirty="0"/>
              <a:t>Alcohol consumption measured as average amount of alcohol consumed per capita annually by beverage type (wine, beer, spirits). Broken down by year and state based on alcohol sales and percentage of population 14 years or older.</a:t>
            </a:r>
          </a:p>
          <a:p>
            <a:pPr marL="228600" indent="-228600">
              <a:buAutoNum type="arabicPeriod"/>
            </a:pPr>
            <a:r>
              <a:rPr lang="en-US" dirty="0"/>
              <a:t>Smoking numbers represent percentage of population that reported smoking at least 100 cigarettes in their lifetime. </a:t>
            </a:r>
          </a:p>
        </p:txBody>
      </p:sp>
      <p:sp>
        <p:nvSpPr>
          <p:cNvPr id="4" name="Slide Number Placeholder 3"/>
          <p:cNvSpPr>
            <a:spLocks noGrp="1"/>
          </p:cNvSpPr>
          <p:nvPr>
            <p:ph type="sldNum" sz="quarter" idx="5"/>
          </p:nvPr>
        </p:nvSpPr>
        <p:spPr/>
        <p:txBody>
          <a:bodyPr/>
          <a:lstStyle/>
          <a:p>
            <a:fld id="{95C684CB-B599-AB4B-B46D-B3442EF35A61}" type="slidenum">
              <a:rPr lang="en-US" smtClean="0"/>
              <a:t>7</a:t>
            </a:fld>
            <a:endParaRPr lang="en-US"/>
          </a:p>
        </p:txBody>
      </p:sp>
    </p:spTree>
    <p:extLst>
      <p:ext uri="{BB962C8B-B14F-4D97-AF65-F5344CB8AC3E}">
        <p14:creationId xmlns:p14="http://schemas.microsoft.com/office/powerpoint/2010/main" val="179848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Methodology for calculating smoking population changed in 2012. To account for this change, we used the prior 5 years to estimate an adjustment for 2012 and scale values down…</a:t>
            </a:r>
          </a:p>
        </p:txBody>
      </p:sp>
      <p:sp>
        <p:nvSpPr>
          <p:cNvPr id="4" name="Slide Number Placeholder 3"/>
          <p:cNvSpPr>
            <a:spLocks noGrp="1"/>
          </p:cNvSpPr>
          <p:nvPr>
            <p:ph type="sldNum" sz="quarter" idx="5"/>
          </p:nvPr>
        </p:nvSpPr>
        <p:spPr/>
        <p:txBody>
          <a:bodyPr/>
          <a:lstStyle/>
          <a:p>
            <a:fld id="{95C684CB-B599-AB4B-B46D-B3442EF35A61}" type="slidenum">
              <a:rPr lang="en-US" smtClean="0"/>
              <a:t>8</a:t>
            </a:fld>
            <a:endParaRPr lang="en-US"/>
          </a:p>
        </p:txBody>
      </p:sp>
    </p:spTree>
    <p:extLst>
      <p:ext uri="{BB962C8B-B14F-4D97-AF65-F5344CB8AC3E}">
        <p14:creationId xmlns:p14="http://schemas.microsoft.com/office/powerpoint/2010/main" val="355127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…see results here.</a:t>
            </a:r>
          </a:p>
        </p:txBody>
      </p:sp>
      <p:sp>
        <p:nvSpPr>
          <p:cNvPr id="4" name="Slide Number Placeholder 3"/>
          <p:cNvSpPr>
            <a:spLocks noGrp="1"/>
          </p:cNvSpPr>
          <p:nvPr>
            <p:ph type="sldNum" sz="quarter" idx="5"/>
          </p:nvPr>
        </p:nvSpPr>
        <p:spPr/>
        <p:txBody>
          <a:bodyPr/>
          <a:lstStyle/>
          <a:p>
            <a:fld id="{95C684CB-B599-AB4B-B46D-B3442EF35A61}" type="slidenum">
              <a:rPr lang="en-US" smtClean="0"/>
              <a:t>9</a:t>
            </a:fld>
            <a:endParaRPr lang="en-US"/>
          </a:p>
        </p:txBody>
      </p:sp>
    </p:spTree>
    <p:extLst>
      <p:ext uri="{BB962C8B-B14F-4D97-AF65-F5344CB8AC3E}">
        <p14:creationId xmlns:p14="http://schemas.microsoft.com/office/powerpoint/2010/main" val="10767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621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5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94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671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49086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93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3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6735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11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8473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354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5/20/19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7532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8F4A-435D-2144-897A-8115ACD31C1D}"/>
              </a:ext>
            </a:extLst>
          </p:cNvPr>
          <p:cNvSpPr>
            <a:spLocks noGrp="1"/>
          </p:cNvSpPr>
          <p:nvPr>
            <p:ph type="ctrTitle"/>
          </p:nvPr>
        </p:nvSpPr>
        <p:spPr/>
        <p:txBody>
          <a:bodyPr/>
          <a:lstStyle/>
          <a:p>
            <a:r>
              <a:rPr lang="en-US" dirty="0"/>
              <a:t>Leading Causes of Death in the United States</a:t>
            </a:r>
          </a:p>
        </p:txBody>
      </p:sp>
      <p:sp>
        <p:nvSpPr>
          <p:cNvPr id="3" name="Subtitle 2">
            <a:extLst>
              <a:ext uri="{FF2B5EF4-FFF2-40B4-BE49-F238E27FC236}">
                <a16:creationId xmlns:a16="http://schemas.microsoft.com/office/drawing/2014/main" id="{8563806F-7228-6344-B155-B3D173E98831}"/>
              </a:ext>
            </a:extLst>
          </p:cNvPr>
          <p:cNvSpPr>
            <a:spLocks noGrp="1"/>
          </p:cNvSpPr>
          <p:nvPr>
            <p:ph type="subTitle" idx="1"/>
          </p:nvPr>
        </p:nvSpPr>
        <p:spPr/>
        <p:txBody>
          <a:bodyPr/>
          <a:lstStyle/>
          <a:p>
            <a:r>
              <a:rPr lang="en-US" dirty="0"/>
              <a:t>Center for Disease Control (CDC) – National Center for Health Statistics (NCHS)</a:t>
            </a:r>
          </a:p>
        </p:txBody>
      </p:sp>
      <p:pic>
        <p:nvPicPr>
          <p:cNvPr id="4" name="Picture 3">
            <a:extLst>
              <a:ext uri="{FF2B5EF4-FFF2-40B4-BE49-F238E27FC236}">
                <a16:creationId xmlns:a16="http://schemas.microsoft.com/office/drawing/2014/main" id="{1674C940-253C-EB4C-9363-3B4101A1FC85}"/>
              </a:ext>
            </a:extLst>
          </p:cNvPr>
          <p:cNvPicPr>
            <a:picLocks noChangeAspect="1"/>
          </p:cNvPicPr>
          <p:nvPr/>
        </p:nvPicPr>
        <p:blipFill>
          <a:blip r:embed="rId2"/>
          <a:stretch>
            <a:fillRect/>
          </a:stretch>
        </p:blipFill>
        <p:spPr>
          <a:xfrm>
            <a:off x="10608064" y="648381"/>
            <a:ext cx="1109556" cy="1109556"/>
          </a:xfrm>
          <a:prstGeom prst="rect">
            <a:avLst/>
          </a:prstGeom>
        </p:spPr>
      </p:pic>
    </p:spTree>
    <p:extLst>
      <p:ext uri="{BB962C8B-B14F-4D97-AF65-F5344CB8AC3E}">
        <p14:creationId xmlns:p14="http://schemas.microsoft.com/office/powerpoint/2010/main" val="314789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pPr>
              <a:lnSpc>
                <a:spcPct val="90000"/>
              </a:lnSpc>
            </a:pPr>
            <a:r>
              <a:rPr lang="en-US">
                <a:solidFill>
                  <a:schemeClr val="accent1"/>
                </a:solidFill>
              </a:rPr>
              <a:t>Which factors have the greatest impact on the mortality rate?</a:t>
            </a:r>
          </a:p>
        </p:txBody>
      </p:sp>
      <p:pic>
        <p:nvPicPr>
          <p:cNvPr id="7" name="Picture 6" descr="A close up of a map&#10;&#10;Description automatically generated">
            <a:extLst>
              <a:ext uri="{FF2B5EF4-FFF2-40B4-BE49-F238E27FC236}">
                <a16:creationId xmlns:a16="http://schemas.microsoft.com/office/drawing/2014/main" id="{720719D4-401D-5F4B-A25E-1D241930649A}"/>
              </a:ext>
            </a:extLst>
          </p:cNvPr>
          <p:cNvPicPr>
            <a:picLocks noChangeAspect="1"/>
          </p:cNvPicPr>
          <p:nvPr/>
        </p:nvPicPr>
        <p:blipFill rotWithShape="1">
          <a:blip r:embed="rId2"/>
          <a:srcRect l="3125" t="3438" r="656" b="3287"/>
          <a:stretch/>
        </p:blipFill>
        <p:spPr>
          <a:xfrm>
            <a:off x="8213368" y="2012950"/>
            <a:ext cx="3240980" cy="3110936"/>
          </a:xfrm>
          <a:prstGeom prst="rect">
            <a:avLst/>
          </a:prstGeom>
          <a:ln>
            <a:noFill/>
          </a:ln>
        </p:spPr>
      </p:pic>
      <p:sp>
        <p:nvSpPr>
          <p:cNvPr id="60" name="Rectangle 59">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78A67-373C-A340-AB23-4846DD65A434}"/>
              </a:ext>
            </a:extLst>
          </p:cNvPr>
          <p:cNvSpPr txBox="1"/>
          <p:nvPr/>
        </p:nvSpPr>
        <p:spPr>
          <a:xfrm rot="16200000">
            <a:off x="2800085" y="3321277"/>
            <a:ext cx="3110410" cy="215444"/>
          </a:xfrm>
          <a:prstGeom prst="rect">
            <a:avLst/>
          </a:prstGeom>
          <a:noFill/>
        </p:spPr>
        <p:txBody>
          <a:bodyPr wrap="square" rtlCol="0">
            <a:spAutoFit/>
          </a:bodyPr>
          <a:lstStyle/>
          <a:p>
            <a:pPr algn="ctr"/>
            <a:r>
              <a:rPr lang="en-US" sz="800" dirty="0"/>
              <a:t>Deaths per Capita</a:t>
            </a:r>
          </a:p>
        </p:txBody>
      </p:sp>
      <p:sp>
        <p:nvSpPr>
          <p:cNvPr id="32" name="TextBox 31">
            <a:extLst>
              <a:ext uri="{FF2B5EF4-FFF2-40B4-BE49-F238E27FC236}">
                <a16:creationId xmlns:a16="http://schemas.microsoft.com/office/drawing/2014/main" id="{B5E6797D-BE1D-2B42-B668-1E19245D9AAC}"/>
              </a:ext>
            </a:extLst>
          </p:cNvPr>
          <p:cNvSpPr txBox="1"/>
          <p:nvPr/>
        </p:nvSpPr>
        <p:spPr>
          <a:xfrm rot="16200000">
            <a:off x="6595377" y="3321277"/>
            <a:ext cx="3110410" cy="215444"/>
          </a:xfrm>
          <a:prstGeom prst="rect">
            <a:avLst/>
          </a:prstGeom>
          <a:noFill/>
        </p:spPr>
        <p:txBody>
          <a:bodyPr wrap="square" rtlCol="0">
            <a:spAutoFit/>
          </a:bodyPr>
          <a:lstStyle/>
          <a:p>
            <a:pPr algn="ctr"/>
            <a:r>
              <a:rPr lang="en-US" sz="800" dirty="0"/>
              <a:t>Deaths per Capita</a:t>
            </a:r>
          </a:p>
        </p:txBody>
      </p:sp>
      <p:sp>
        <p:nvSpPr>
          <p:cNvPr id="34" name="TextBox 33">
            <a:extLst>
              <a:ext uri="{FF2B5EF4-FFF2-40B4-BE49-F238E27FC236}">
                <a16:creationId xmlns:a16="http://schemas.microsoft.com/office/drawing/2014/main" id="{CDF617ED-2517-9745-8F68-0347F39DCE9F}"/>
              </a:ext>
            </a:extLst>
          </p:cNvPr>
          <p:cNvSpPr txBox="1"/>
          <p:nvPr/>
        </p:nvSpPr>
        <p:spPr>
          <a:xfrm>
            <a:off x="4300296" y="1801460"/>
            <a:ext cx="3582525" cy="253916"/>
          </a:xfrm>
          <a:prstGeom prst="rect">
            <a:avLst/>
          </a:prstGeom>
          <a:noFill/>
        </p:spPr>
        <p:txBody>
          <a:bodyPr wrap="square" rtlCol="0">
            <a:spAutoFit/>
          </a:bodyPr>
          <a:lstStyle/>
          <a:p>
            <a:pPr algn="ctr"/>
            <a:r>
              <a:rPr lang="en-US" sz="1050" dirty="0"/>
              <a:t>% Smokers vs Death Rate</a:t>
            </a:r>
          </a:p>
        </p:txBody>
      </p:sp>
      <p:sp>
        <p:nvSpPr>
          <p:cNvPr id="36" name="TextBox 35">
            <a:extLst>
              <a:ext uri="{FF2B5EF4-FFF2-40B4-BE49-F238E27FC236}">
                <a16:creationId xmlns:a16="http://schemas.microsoft.com/office/drawing/2014/main" id="{1CFE798D-C29C-7743-B2B9-AF20CF09E955}"/>
              </a:ext>
            </a:extLst>
          </p:cNvPr>
          <p:cNvSpPr txBox="1"/>
          <p:nvPr/>
        </p:nvSpPr>
        <p:spPr>
          <a:xfrm>
            <a:off x="8092960" y="1801460"/>
            <a:ext cx="3582525" cy="253916"/>
          </a:xfrm>
          <a:prstGeom prst="rect">
            <a:avLst/>
          </a:prstGeom>
          <a:noFill/>
        </p:spPr>
        <p:txBody>
          <a:bodyPr wrap="square" rtlCol="0">
            <a:spAutoFit/>
          </a:bodyPr>
          <a:lstStyle/>
          <a:p>
            <a:pPr algn="ctr"/>
            <a:r>
              <a:rPr lang="en-US" sz="1050" dirty="0"/>
              <a:t>75 – 79 Age Group vs Death Rate</a:t>
            </a:r>
          </a:p>
        </p:txBody>
      </p:sp>
      <p:sp>
        <p:nvSpPr>
          <p:cNvPr id="38" name="TextBox 37">
            <a:extLst>
              <a:ext uri="{FF2B5EF4-FFF2-40B4-BE49-F238E27FC236}">
                <a16:creationId xmlns:a16="http://schemas.microsoft.com/office/drawing/2014/main" id="{B6349BB1-A486-5E41-963E-42901A05F2F3}"/>
              </a:ext>
            </a:extLst>
          </p:cNvPr>
          <p:cNvSpPr txBox="1"/>
          <p:nvPr/>
        </p:nvSpPr>
        <p:spPr>
          <a:xfrm>
            <a:off x="4309935" y="5089576"/>
            <a:ext cx="3582525" cy="215444"/>
          </a:xfrm>
          <a:prstGeom prst="rect">
            <a:avLst/>
          </a:prstGeom>
          <a:noFill/>
        </p:spPr>
        <p:txBody>
          <a:bodyPr wrap="square" rtlCol="0">
            <a:spAutoFit/>
          </a:bodyPr>
          <a:lstStyle/>
          <a:p>
            <a:pPr algn="ctr"/>
            <a:r>
              <a:rPr lang="en-US" sz="800" dirty="0"/>
              <a:t>% Smokers</a:t>
            </a:r>
          </a:p>
        </p:txBody>
      </p:sp>
      <p:sp>
        <p:nvSpPr>
          <p:cNvPr id="40" name="TextBox 39">
            <a:extLst>
              <a:ext uri="{FF2B5EF4-FFF2-40B4-BE49-F238E27FC236}">
                <a16:creationId xmlns:a16="http://schemas.microsoft.com/office/drawing/2014/main" id="{5A34C612-B1C5-EE4A-9A55-9CCFE7065F6D}"/>
              </a:ext>
            </a:extLst>
          </p:cNvPr>
          <p:cNvSpPr txBox="1"/>
          <p:nvPr/>
        </p:nvSpPr>
        <p:spPr>
          <a:xfrm>
            <a:off x="8102544" y="5089576"/>
            <a:ext cx="3582525" cy="215444"/>
          </a:xfrm>
          <a:prstGeom prst="rect">
            <a:avLst/>
          </a:prstGeom>
          <a:noFill/>
        </p:spPr>
        <p:txBody>
          <a:bodyPr wrap="square" rtlCol="0">
            <a:spAutoFit/>
          </a:bodyPr>
          <a:lstStyle/>
          <a:p>
            <a:pPr algn="ctr"/>
            <a:r>
              <a:rPr lang="en-US" sz="800" dirty="0"/>
              <a:t>% 75-79 Age Group</a:t>
            </a:r>
          </a:p>
        </p:txBody>
      </p:sp>
      <p:pic>
        <p:nvPicPr>
          <p:cNvPr id="3" name="Picture 2">
            <a:extLst>
              <a:ext uri="{FF2B5EF4-FFF2-40B4-BE49-F238E27FC236}">
                <a16:creationId xmlns:a16="http://schemas.microsoft.com/office/drawing/2014/main" id="{F92A40CC-D267-FF49-ABBB-D5CA19D45939}"/>
              </a:ext>
            </a:extLst>
          </p:cNvPr>
          <p:cNvPicPr>
            <a:picLocks noChangeAspect="1"/>
          </p:cNvPicPr>
          <p:nvPr/>
        </p:nvPicPr>
        <p:blipFill rotWithShape="1">
          <a:blip r:embed="rId3"/>
          <a:srcRect l="3003" t="3472" b="3195"/>
          <a:stretch/>
        </p:blipFill>
        <p:spPr>
          <a:xfrm>
            <a:off x="4433620" y="2020420"/>
            <a:ext cx="3254829" cy="3095995"/>
          </a:xfrm>
          <a:prstGeom prst="rect">
            <a:avLst/>
          </a:prstGeom>
        </p:spPr>
      </p:pic>
    </p:spTree>
    <p:extLst>
      <p:ext uri="{BB962C8B-B14F-4D97-AF65-F5344CB8AC3E}">
        <p14:creationId xmlns:p14="http://schemas.microsoft.com/office/powerpoint/2010/main" val="38612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pPr>
              <a:lnSpc>
                <a:spcPct val="90000"/>
              </a:lnSpc>
            </a:pPr>
            <a:r>
              <a:rPr lang="en-US">
                <a:solidFill>
                  <a:schemeClr val="accent1"/>
                </a:solidFill>
              </a:rPr>
              <a:t>Which factors have the greatest impact on the mortality rate?</a:t>
            </a:r>
          </a:p>
        </p:txBody>
      </p:sp>
      <p:pic>
        <p:nvPicPr>
          <p:cNvPr id="8" name="Picture 7" descr="A close up of a map&#10;&#10;Description automatically generated">
            <a:extLst>
              <a:ext uri="{FF2B5EF4-FFF2-40B4-BE49-F238E27FC236}">
                <a16:creationId xmlns:a16="http://schemas.microsoft.com/office/drawing/2014/main" id="{F8D0288F-CF79-654C-945A-F02A543BDA6A}"/>
              </a:ext>
            </a:extLst>
          </p:cNvPr>
          <p:cNvPicPr>
            <a:picLocks noChangeAspect="1"/>
          </p:cNvPicPr>
          <p:nvPr/>
        </p:nvPicPr>
        <p:blipFill rotWithShape="1">
          <a:blip r:embed="rId2"/>
          <a:srcRect l="3339" t="3554" r="485" b="3267"/>
          <a:stretch/>
        </p:blipFill>
        <p:spPr>
          <a:xfrm>
            <a:off x="4431323" y="2032000"/>
            <a:ext cx="3217831" cy="3086931"/>
          </a:xfrm>
          <a:prstGeom prst="rect">
            <a:avLst/>
          </a:prstGeom>
          <a:ln>
            <a:noFill/>
          </a:ln>
        </p:spPr>
      </p:pic>
      <p:sp>
        <p:nvSpPr>
          <p:cNvPr id="60" name="Rectangle 59">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78A67-373C-A340-AB23-4846DD65A434}"/>
              </a:ext>
            </a:extLst>
          </p:cNvPr>
          <p:cNvSpPr txBox="1"/>
          <p:nvPr/>
        </p:nvSpPr>
        <p:spPr>
          <a:xfrm rot="16200000">
            <a:off x="2800085" y="3321277"/>
            <a:ext cx="3110410" cy="215444"/>
          </a:xfrm>
          <a:prstGeom prst="rect">
            <a:avLst/>
          </a:prstGeom>
          <a:noFill/>
        </p:spPr>
        <p:txBody>
          <a:bodyPr wrap="square" rtlCol="0">
            <a:spAutoFit/>
          </a:bodyPr>
          <a:lstStyle/>
          <a:p>
            <a:pPr algn="ctr"/>
            <a:r>
              <a:rPr lang="en-US" sz="800" dirty="0"/>
              <a:t>Deaths per Capita</a:t>
            </a:r>
          </a:p>
        </p:txBody>
      </p:sp>
      <p:sp>
        <p:nvSpPr>
          <p:cNvPr id="32" name="TextBox 31">
            <a:extLst>
              <a:ext uri="{FF2B5EF4-FFF2-40B4-BE49-F238E27FC236}">
                <a16:creationId xmlns:a16="http://schemas.microsoft.com/office/drawing/2014/main" id="{B5E6797D-BE1D-2B42-B668-1E19245D9AAC}"/>
              </a:ext>
            </a:extLst>
          </p:cNvPr>
          <p:cNvSpPr txBox="1"/>
          <p:nvPr/>
        </p:nvSpPr>
        <p:spPr>
          <a:xfrm rot="16200000">
            <a:off x="6595377" y="3321277"/>
            <a:ext cx="3110410" cy="215444"/>
          </a:xfrm>
          <a:prstGeom prst="rect">
            <a:avLst/>
          </a:prstGeom>
          <a:noFill/>
        </p:spPr>
        <p:txBody>
          <a:bodyPr wrap="square" rtlCol="0">
            <a:spAutoFit/>
          </a:bodyPr>
          <a:lstStyle/>
          <a:p>
            <a:pPr algn="ctr"/>
            <a:r>
              <a:rPr lang="en-US" sz="800" dirty="0"/>
              <a:t>Deaths per Capita</a:t>
            </a:r>
          </a:p>
        </p:txBody>
      </p:sp>
      <p:sp>
        <p:nvSpPr>
          <p:cNvPr id="34" name="TextBox 33">
            <a:extLst>
              <a:ext uri="{FF2B5EF4-FFF2-40B4-BE49-F238E27FC236}">
                <a16:creationId xmlns:a16="http://schemas.microsoft.com/office/drawing/2014/main" id="{CDF617ED-2517-9745-8F68-0347F39DCE9F}"/>
              </a:ext>
            </a:extLst>
          </p:cNvPr>
          <p:cNvSpPr txBox="1"/>
          <p:nvPr/>
        </p:nvSpPr>
        <p:spPr>
          <a:xfrm>
            <a:off x="4300296" y="1801460"/>
            <a:ext cx="3582525" cy="253916"/>
          </a:xfrm>
          <a:prstGeom prst="rect">
            <a:avLst/>
          </a:prstGeom>
          <a:noFill/>
        </p:spPr>
        <p:txBody>
          <a:bodyPr wrap="square" rtlCol="0">
            <a:spAutoFit/>
          </a:bodyPr>
          <a:lstStyle/>
          <a:p>
            <a:pPr algn="ctr"/>
            <a:r>
              <a:rPr lang="en-US" sz="1050" dirty="0"/>
              <a:t>% Male vs Death Rate</a:t>
            </a:r>
          </a:p>
        </p:txBody>
      </p:sp>
      <p:sp>
        <p:nvSpPr>
          <p:cNvPr id="36" name="TextBox 35">
            <a:extLst>
              <a:ext uri="{FF2B5EF4-FFF2-40B4-BE49-F238E27FC236}">
                <a16:creationId xmlns:a16="http://schemas.microsoft.com/office/drawing/2014/main" id="{1CFE798D-C29C-7743-B2B9-AF20CF09E955}"/>
              </a:ext>
            </a:extLst>
          </p:cNvPr>
          <p:cNvSpPr txBox="1"/>
          <p:nvPr/>
        </p:nvSpPr>
        <p:spPr>
          <a:xfrm>
            <a:off x="8092960" y="1801460"/>
            <a:ext cx="3582525" cy="253916"/>
          </a:xfrm>
          <a:prstGeom prst="rect">
            <a:avLst/>
          </a:prstGeom>
          <a:noFill/>
        </p:spPr>
        <p:txBody>
          <a:bodyPr wrap="square" rtlCol="0">
            <a:spAutoFit/>
          </a:bodyPr>
          <a:lstStyle/>
          <a:p>
            <a:pPr algn="ctr"/>
            <a:r>
              <a:rPr lang="en-US" sz="1050" dirty="0"/>
              <a:t>Wine Consumption vs Death Rate</a:t>
            </a:r>
          </a:p>
        </p:txBody>
      </p:sp>
      <p:sp>
        <p:nvSpPr>
          <p:cNvPr id="38" name="TextBox 37">
            <a:extLst>
              <a:ext uri="{FF2B5EF4-FFF2-40B4-BE49-F238E27FC236}">
                <a16:creationId xmlns:a16="http://schemas.microsoft.com/office/drawing/2014/main" id="{B6349BB1-A486-5E41-963E-42901A05F2F3}"/>
              </a:ext>
            </a:extLst>
          </p:cNvPr>
          <p:cNvSpPr txBox="1"/>
          <p:nvPr/>
        </p:nvSpPr>
        <p:spPr>
          <a:xfrm>
            <a:off x="4309935" y="5089576"/>
            <a:ext cx="3582525" cy="215444"/>
          </a:xfrm>
          <a:prstGeom prst="rect">
            <a:avLst/>
          </a:prstGeom>
          <a:noFill/>
        </p:spPr>
        <p:txBody>
          <a:bodyPr wrap="square" rtlCol="0">
            <a:spAutoFit/>
          </a:bodyPr>
          <a:lstStyle/>
          <a:p>
            <a:pPr algn="ctr"/>
            <a:r>
              <a:rPr lang="en-US" sz="800" dirty="0"/>
              <a:t>Male Population</a:t>
            </a:r>
          </a:p>
        </p:txBody>
      </p:sp>
      <p:sp>
        <p:nvSpPr>
          <p:cNvPr id="40" name="TextBox 39">
            <a:extLst>
              <a:ext uri="{FF2B5EF4-FFF2-40B4-BE49-F238E27FC236}">
                <a16:creationId xmlns:a16="http://schemas.microsoft.com/office/drawing/2014/main" id="{5A34C612-B1C5-EE4A-9A55-9CCFE7065F6D}"/>
              </a:ext>
            </a:extLst>
          </p:cNvPr>
          <p:cNvSpPr txBox="1"/>
          <p:nvPr/>
        </p:nvSpPr>
        <p:spPr>
          <a:xfrm>
            <a:off x="8102544" y="5089576"/>
            <a:ext cx="3582525" cy="215444"/>
          </a:xfrm>
          <a:prstGeom prst="rect">
            <a:avLst/>
          </a:prstGeom>
          <a:noFill/>
        </p:spPr>
        <p:txBody>
          <a:bodyPr wrap="square" rtlCol="0">
            <a:spAutoFit/>
          </a:bodyPr>
          <a:lstStyle/>
          <a:p>
            <a:pPr algn="ctr"/>
            <a:r>
              <a:rPr lang="en-US" sz="800" dirty="0"/>
              <a:t>Wine Consumption</a:t>
            </a:r>
          </a:p>
        </p:txBody>
      </p:sp>
      <p:pic>
        <p:nvPicPr>
          <p:cNvPr id="10" name="Picture 9">
            <a:extLst>
              <a:ext uri="{FF2B5EF4-FFF2-40B4-BE49-F238E27FC236}">
                <a16:creationId xmlns:a16="http://schemas.microsoft.com/office/drawing/2014/main" id="{553D9786-8046-8949-85E8-06E0F7BF9417}"/>
              </a:ext>
            </a:extLst>
          </p:cNvPr>
          <p:cNvPicPr>
            <a:picLocks noChangeAspect="1"/>
          </p:cNvPicPr>
          <p:nvPr/>
        </p:nvPicPr>
        <p:blipFill rotWithShape="1">
          <a:blip r:embed="rId3"/>
          <a:srcRect l="2769" t="3174" b="2857"/>
          <a:stretch/>
        </p:blipFill>
        <p:spPr>
          <a:xfrm>
            <a:off x="8264046" y="2032000"/>
            <a:ext cx="3253040" cy="3107880"/>
          </a:xfrm>
          <a:prstGeom prst="rect">
            <a:avLst/>
          </a:prstGeom>
        </p:spPr>
      </p:pic>
    </p:spTree>
    <p:extLst>
      <p:ext uri="{BB962C8B-B14F-4D97-AF65-F5344CB8AC3E}">
        <p14:creationId xmlns:p14="http://schemas.microsoft.com/office/powerpoint/2010/main" val="1759385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26187-7022-474B-83E8-7E86D87CBB9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Feature Engineering</a:t>
            </a:r>
          </a:p>
        </p:txBody>
      </p:sp>
      <p:sp>
        <p:nvSpPr>
          <p:cNvPr id="29" name="Rectangle 28">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94E3820-1CF1-491B-A550-DD9E6EE8115D}"/>
              </a:ext>
            </a:extLst>
          </p:cNvPr>
          <p:cNvGraphicFramePr>
            <a:graphicFrameLocks noGrp="1"/>
          </p:cNvGraphicFramePr>
          <p:nvPr>
            <p:ph idx="1"/>
            <p:extLst>
              <p:ext uri="{D42A27DB-BD31-4B8C-83A1-F6EECF244321}">
                <p14:modId xmlns:p14="http://schemas.microsoft.com/office/powerpoint/2010/main" val="59667467"/>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378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469FE68-3693-43F2-B51E-6F24369546C8}"/>
                                            </p:graphicEl>
                                          </p:spTgt>
                                        </p:tgtEl>
                                        <p:attrNameLst>
                                          <p:attrName>style.visibility</p:attrName>
                                        </p:attrNameLst>
                                      </p:cBhvr>
                                      <p:to>
                                        <p:strVal val="visible"/>
                                      </p:to>
                                    </p:set>
                                    <p:animEffect transition="in" filter="fade">
                                      <p:cBhvr>
                                        <p:cTn id="7" dur="500"/>
                                        <p:tgtEl>
                                          <p:spTgt spid="5">
                                            <p:graphicEl>
                                              <a:dgm id="{4469FE68-3693-43F2-B51E-6F24369546C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37A042E-5598-4ABA-BF15-A5222384930F}"/>
                                            </p:graphicEl>
                                          </p:spTgt>
                                        </p:tgtEl>
                                        <p:attrNameLst>
                                          <p:attrName>style.visibility</p:attrName>
                                        </p:attrNameLst>
                                      </p:cBhvr>
                                      <p:to>
                                        <p:strVal val="visible"/>
                                      </p:to>
                                    </p:set>
                                    <p:animEffect transition="in" filter="fade">
                                      <p:cBhvr>
                                        <p:cTn id="10" dur="500"/>
                                        <p:tgtEl>
                                          <p:spTgt spid="5">
                                            <p:graphicEl>
                                              <a:dgm id="{D37A042E-5598-4ABA-BF15-A5222384930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2341A7E5-3DC3-46B8-832F-70019D71DA44}"/>
                                            </p:graphicEl>
                                          </p:spTgt>
                                        </p:tgtEl>
                                        <p:attrNameLst>
                                          <p:attrName>style.visibility</p:attrName>
                                        </p:attrNameLst>
                                      </p:cBhvr>
                                      <p:to>
                                        <p:strVal val="visible"/>
                                      </p:to>
                                    </p:set>
                                    <p:animEffect transition="in" filter="fade">
                                      <p:cBhvr>
                                        <p:cTn id="13" dur="500"/>
                                        <p:tgtEl>
                                          <p:spTgt spid="5">
                                            <p:graphicEl>
                                              <a:dgm id="{2341A7E5-3DC3-46B8-832F-70019D71DA4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3C499978-CA7E-44B8-AF17-98C8B2F59F33}"/>
                                            </p:graphicEl>
                                          </p:spTgt>
                                        </p:tgtEl>
                                        <p:attrNameLst>
                                          <p:attrName>style.visibility</p:attrName>
                                        </p:attrNameLst>
                                      </p:cBhvr>
                                      <p:to>
                                        <p:strVal val="visible"/>
                                      </p:to>
                                    </p:set>
                                    <p:animEffect transition="in" filter="fade">
                                      <p:cBhvr>
                                        <p:cTn id="18" dur="500"/>
                                        <p:tgtEl>
                                          <p:spTgt spid="5">
                                            <p:graphicEl>
                                              <a:dgm id="{3C499978-CA7E-44B8-AF17-98C8B2F59F3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1611A18B-CB89-495E-ACF0-13F291423F44}"/>
                                            </p:graphicEl>
                                          </p:spTgt>
                                        </p:tgtEl>
                                        <p:attrNameLst>
                                          <p:attrName>style.visibility</p:attrName>
                                        </p:attrNameLst>
                                      </p:cBhvr>
                                      <p:to>
                                        <p:strVal val="visible"/>
                                      </p:to>
                                    </p:set>
                                    <p:animEffect transition="in" filter="fade">
                                      <p:cBhvr>
                                        <p:cTn id="21" dur="500"/>
                                        <p:tgtEl>
                                          <p:spTgt spid="5">
                                            <p:graphicEl>
                                              <a:dgm id="{1611A18B-CB89-495E-ACF0-13F291423F4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0B3D3998-E323-402E-B92B-18018DEAA98E}"/>
                                            </p:graphicEl>
                                          </p:spTgt>
                                        </p:tgtEl>
                                        <p:attrNameLst>
                                          <p:attrName>style.visibility</p:attrName>
                                        </p:attrNameLst>
                                      </p:cBhvr>
                                      <p:to>
                                        <p:strVal val="visible"/>
                                      </p:to>
                                    </p:set>
                                    <p:animEffect transition="in" filter="fade">
                                      <p:cBhvr>
                                        <p:cTn id="24" dur="500"/>
                                        <p:tgtEl>
                                          <p:spTgt spid="5">
                                            <p:graphicEl>
                                              <a:dgm id="{0B3D3998-E323-402E-B92B-18018DEAA9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 name="Rectangle 81">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rgbClr val="FFFFFF"/>
                </a:solidFill>
              </a:rPr>
              <a:t>Making Predictions into the Future</a:t>
            </a:r>
          </a:p>
        </p:txBody>
      </p:sp>
      <p:graphicFrame>
        <p:nvGraphicFramePr>
          <p:cNvPr id="2" name="Chart 1">
            <a:extLst>
              <a:ext uri="{FF2B5EF4-FFF2-40B4-BE49-F238E27FC236}">
                <a16:creationId xmlns:a16="http://schemas.microsoft.com/office/drawing/2014/main" id="{3CCB9F8F-D767-6844-A1B9-17EE2073240F}"/>
              </a:ext>
            </a:extLst>
          </p:cNvPr>
          <p:cNvGraphicFramePr/>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410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8" name="Rectangle 6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80AFE9-373E-C249-B7A8-3B9E2B3B0D5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Model Performance</a:t>
            </a:r>
          </a:p>
        </p:txBody>
      </p:sp>
      <p:graphicFrame>
        <p:nvGraphicFramePr>
          <p:cNvPr id="3" name="Chart 2">
            <a:extLst>
              <a:ext uri="{FF2B5EF4-FFF2-40B4-BE49-F238E27FC236}">
                <a16:creationId xmlns:a16="http://schemas.microsoft.com/office/drawing/2014/main" id="{42708F12-14E5-474A-89FA-AD6B4CD5DAD7}"/>
              </a:ext>
            </a:extLst>
          </p:cNvPr>
          <p:cNvGraphicFramePr/>
          <p:nvPr>
            <p:extLst>
              <p:ext uri="{D42A27DB-BD31-4B8C-83A1-F6EECF244321}">
                <p14:modId xmlns:p14="http://schemas.microsoft.com/office/powerpoint/2010/main" val="366840920"/>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620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8" name="Rectangle 6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80AFE9-373E-C249-B7A8-3B9E2B3B0D5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Model Performance</a:t>
            </a:r>
          </a:p>
        </p:txBody>
      </p:sp>
      <p:graphicFrame>
        <p:nvGraphicFramePr>
          <p:cNvPr id="3" name="Chart 2">
            <a:extLst>
              <a:ext uri="{FF2B5EF4-FFF2-40B4-BE49-F238E27FC236}">
                <a16:creationId xmlns:a16="http://schemas.microsoft.com/office/drawing/2014/main" id="{42708F12-14E5-474A-89FA-AD6B4CD5DAD7}"/>
              </a:ext>
            </a:extLst>
          </p:cNvPr>
          <p:cNvGraphicFramePr/>
          <p:nvPr>
            <p:extLst>
              <p:ext uri="{D42A27DB-BD31-4B8C-83A1-F6EECF244321}">
                <p14:modId xmlns:p14="http://schemas.microsoft.com/office/powerpoint/2010/main" val="2737290398"/>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303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Model Predictions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677F6F-7926-DE4A-8EE1-A6EA58A1BE92}"/>
              </a:ext>
            </a:extLst>
          </p:cNvPr>
          <p:cNvPicPr>
            <a:picLocks noChangeAspect="1"/>
          </p:cNvPicPr>
          <p:nvPr/>
        </p:nvPicPr>
        <p:blipFill>
          <a:blip r:embed="rId2"/>
          <a:srcRect/>
          <a:stretch/>
        </p:blipFill>
        <p:spPr>
          <a:xfrm>
            <a:off x="878648" y="1019709"/>
            <a:ext cx="6726363" cy="5381090"/>
          </a:xfrm>
          <a:prstGeom prst="rect">
            <a:avLst/>
          </a:prstGeom>
        </p:spPr>
      </p:pic>
      <p:pic>
        <p:nvPicPr>
          <p:cNvPr id="7" name="Picture 6">
            <a:extLst>
              <a:ext uri="{FF2B5EF4-FFF2-40B4-BE49-F238E27FC236}">
                <a16:creationId xmlns:a16="http://schemas.microsoft.com/office/drawing/2014/main" id="{5AEF7256-A636-B94E-8A52-0F7D27A1F012}"/>
              </a:ext>
            </a:extLst>
          </p:cNvPr>
          <p:cNvPicPr>
            <a:picLocks noChangeAspect="1"/>
          </p:cNvPicPr>
          <p:nvPr/>
        </p:nvPicPr>
        <p:blipFill>
          <a:blip r:embed="rId3"/>
          <a:srcRect/>
          <a:stretch/>
        </p:blipFill>
        <p:spPr>
          <a:xfrm>
            <a:off x="870994" y="1012953"/>
            <a:ext cx="6732270" cy="5385816"/>
          </a:xfrm>
          <a:prstGeom prst="rect">
            <a:avLst/>
          </a:prstGeom>
        </p:spPr>
      </p:pic>
      <p:pic>
        <p:nvPicPr>
          <p:cNvPr id="29" name="Picture 28">
            <a:extLst>
              <a:ext uri="{FF2B5EF4-FFF2-40B4-BE49-F238E27FC236}">
                <a16:creationId xmlns:a16="http://schemas.microsoft.com/office/drawing/2014/main" id="{A41BE725-08BC-A64E-A5DB-A75E9EE2337D}"/>
              </a:ext>
            </a:extLst>
          </p:cNvPr>
          <p:cNvPicPr>
            <a:picLocks noChangeAspect="1"/>
          </p:cNvPicPr>
          <p:nvPr/>
        </p:nvPicPr>
        <p:blipFill>
          <a:blip r:embed="rId4"/>
          <a:srcRect/>
          <a:stretch/>
        </p:blipFill>
        <p:spPr>
          <a:xfrm>
            <a:off x="869247" y="1012953"/>
            <a:ext cx="6732270" cy="5385816"/>
          </a:xfrm>
          <a:prstGeom prst="rect">
            <a:avLst/>
          </a:prstGeom>
        </p:spPr>
      </p:pic>
      <p:pic>
        <p:nvPicPr>
          <p:cNvPr id="23" name="Picture 22">
            <a:extLst>
              <a:ext uri="{FF2B5EF4-FFF2-40B4-BE49-F238E27FC236}">
                <a16:creationId xmlns:a16="http://schemas.microsoft.com/office/drawing/2014/main" id="{76F0457E-917F-3E46-9B99-DB316CC9555B}"/>
              </a:ext>
            </a:extLst>
          </p:cNvPr>
          <p:cNvPicPr>
            <a:picLocks noChangeAspect="1"/>
          </p:cNvPicPr>
          <p:nvPr/>
        </p:nvPicPr>
        <p:blipFill>
          <a:blip r:embed="rId5">
            <a:alphaModFix amt="0"/>
          </a:blip>
          <a:srcRect/>
          <a:stretch/>
        </p:blipFill>
        <p:spPr>
          <a:xfrm>
            <a:off x="3330415" y="2647448"/>
            <a:ext cx="1390175" cy="1390175"/>
          </a:xfrm>
          <a:prstGeom prst="rect">
            <a:avLst/>
          </a:prstGeom>
        </p:spPr>
      </p:pic>
    </p:spTree>
    <p:extLst>
      <p:ext uri="{BB962C8B-B14F-4D97-AF65-F5344CB8AC3E}">
        <p14:creationId xmlns:p14="http://schemas.microsoft.com/office/powerpoint/2010/main" val="356565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par>
                                <p:cTn id="13" presetID="2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
                                        <p:tgtEl>
                                          <p:spTgt spid="10"/>
                                        </p:tgtEl>
                                      </p:cBhvr>
                                    </p:animEffect>
                                  </p:childTnLst>
                                </p:cTn>
                              </p:par>
                              <p:par>
                                <p:cTn id="19" presetID="1" presetClass="entr" presetSubtype="0" fill="hold" grpId="0" nodeType="withEffect">
                                  <p:stCondLst>
                                    <p:cond delay="1800"/>
                                  </p:stCondLst>
                                  <p:childTnLst>
                                    <p:set>
                                      <p:cBhvr>
                                        <p:cTn id="20" dur="1" fill="hold">
                                          <p:stCondLst>
                                            <p:cond delay="0"/>
                                          </p:stCondLst>
                                        </p:cTn>
                                        <p:tgtEl>
                                          <p:spTgt spid="25"/>
                                        </p:tgtEl>
                                        <p:attrNameLst>
                                          <p:attrName>style.visibility</p:attrName>
                                        </p:attrNameLst>
                                      </p:cBhvr>
                                      <p:to>
                                        <p:strVal val="visible"/>
                                      </p:to>
                                    </p:set>
                                  </p:childTnLst>
                                </p:cTn>
                              </p:par>
                              <p:par>
                                <p:cTn id="21" presetID="10" presetClass="exit" presetSubtype="0" fill="hold" nodeType="withEffect">
                                  <p:stCondLst>
                                    <p:cond delay="1800"/>
                                  </p:stCondLst>
                                  <p:childTnLst>
                                    <p:animEffect transition="out" filter="fade">
                                      <p:cBhvr>
                                        <p:cTn id="22" dur="2000"/>
                                        <p:tgtEl>
                                          <p:spTgt spid="7"/>
                                        </p:tgtEl>
                                      </p:cBhvr>
                                    </p:animEffect>
                                    <p:set>
                                      <p:cBhvr>
                                        <p:cTn id="23"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Model Predictions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5C2079-5AAF-1A4C-B024-B1EB82C37060}"/>
              </a:ext>
            </a:extLst>
          </p:cNvPr>
          <p:cNvPicPr>
            <a:picLocks noChangeAspect="1"/>
          </p:cNvPicPr>
          <p:nvPr/>
        </p:nvPicPr>
        <p:blipFill>
          <a:blip r:embed="rId2">
            <a:alphaModFix amt="20000"/>
          </a:blip>
          <a:srcRect/>
          <a:stretch/>
        </p:blipFill>
        <p:spPr>
          <a:xfrm>
            <a:off x="869247" y="1012953"/>
            <a:ext cx="6732270" cy="5385816"/>
          </a:xfrm>
          <a:prstGeom prst="rect">
            <a:avLst/>
          </a:prstGeom>
        </p:spPr>
      </p:pic>
      <p:sp>
        <p:nvSpPr>
          <p:cNvPr id="2" name="TextBox 1">
            <a:extLst>
              <a:ext uri="{FF2B5EF4-FFF2-40B4-BE49-F238E27FC236}">
                <a16:creationId xmlns:a16="http://schemas.microsoft.com/office/drawing/2014/main" id="{D18628F9-3062-3C44-B7A3-9EABCA436DCF}"/>
              </a:ext>
            </a:extLst>
          </p:cNvPr>
          <p:cNvSpPr txBox="1"/>
          <p:nvPr/>
        </p:nvSpPr>
        <p:spPr>
          <a:xfrm>
            <a:off x="1314178" y="1524296"/>
            <a:ext cx="41150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High-Risk to Low-Risk in 3 Years</a:t>
            </a:r>
          </a:p>
          <a:p>
            <a:pPr marL="285750" indent="-285750">
              <a:buFont typeface="Arial" panose="020B0604020202020204" pitchFamily="34" charset="0"/>
              <a:buChar char="•"/>
            </a:pPr>
            <a:r>
              <a:rPr lang="en-US" dirty="0"/>
              <a:t>Dramatically Reduced Smoking Rate</a:t>
            </a:r>
          </a:p>
          <a:p>
            <a:pPr marL="285750" indent="-285750">
              <a:buFont typeface="Arial" panose="020B0604020202020204" pitchFamily="34" charset="0"/>
              <a:buChar char="•"/>
            </a:pPr>
            <a:r>
              <a:rPr lang="en-US" dirty="0"/>
              <a:t>Certified Healthy Oklahoma Program</a:t>
            </a:r>
          </a:p>
        </p:txBody>
      </p:sp>
      <p:sp>
        <p:nvSpPr>
          <p:cNvPr id="26" name="TextBox 25">
            <a:extLst>
              <a:ext uri="{FF2B5EF4-FFF2-40B4-BE49-F238E27FC236}">
                <a16:creationId xmlns:a16="http://schemas.microsoft.com/office/drawing/2014/main" id="{A1FDFF0E-1941-8941-99AD-84320627E5BA}"/>
              </a:ext>
            </a:extLst>
          </p:cNvPr>
          <p:cNvSpPr txBox="1"/>
          <p:nvPr/>
        </p:nvSpPr>
        <p:spPr>
          <a:xfrm>
            <a:off x="1265680" y="835684"/>
            <a:ext cx="6056045" cy="769441"/>
          </a:xfrm>
          <a:prstGeom prst="rect">
            <a:avLst/>
          </a:prstGeom>
          <a:noFill/>
        </p:spPr>
        <p:txBody>
          <a:bodyPr wrap="square" rtlCol="0">
            <a:spAutoFit/>
          </a:bodyPr>
          <a:lstStyle/>
          <a:p>
            <a:r>
              <a:rPr lang="en-US" sz="4400" dirty="0"/>
              <a:t>Oklahoma</a:t>
            </a:r>
          </a:p>
        </p:txBody>
      </p:sp>
      <p:pic>
        <p:nvPicPr>
          <p:cNvPr id="28" name="Picture 27">
            <a:extLst>
              <a:ext uri="{FF2B5EF4-FFF2-40B4-BE49-F238E27FC236}">
                <a16:creationId xmlns:a16="http://schemas.microsoft.com/office/drawing/2014/main" id="{F95227D6-5608-0E49-9DA0-59C61B1C9027}"/>
              </a:ext>
            </a:extLst>
          </p:cNvPr>
          <p:cNvPicPr>
            <a:picLocks noChangeAspect="1"/>
          </p:cNvPicPr>
          <p:nvPr/>
        </p:nvPicPr>
        <p:blipFill>
          <a:blip r:embed="rId3">
            <a:alphaModFix/>
          </a:blip>
          <a:srcRect/>
          <a:stretch/>
        </p:blipFill>
        <p:spPr>
          <a:xfrm>
            <a:off x="3190909" y="-761239"/>
            <a:ext cx="5156884" cy="5156884"/>
          </a:xfrm>
          <a:prstGeom prst="rect">
            <a:avLst/>
          </a:prstGeom>
        </p:spPr>
      </p:pic>
      <p:graphicFrame>
        <p:nvGraphicFramePr>
          <p:cNvPr id="3" name="Chart 2">
            <a:extLst>
              <a:ext uri="{FF2B5EF4-FFF2-40B4-BE49-F238E27FC236}">
                <a16:creationId xmlns:a16="http://schemas.microsoft.com/office/drawing/2014/main" id="{2E408511-E1F4-A846-A5C8-494C84138E17}"/>
              </a:ext>
            </a:extLst>
          </p:cNvPr>
          <p:cNvGraphicFramePr/>
          <p:nvPr>
            <p:extLst>
              <p:ext uri="{D42A27DB-BD31-4B8C-83A1-F6EECF244321}">
                <p14:modId xmlns:p14="http://schemas.microsoft.com/office/powerpoint/2010/main" val="1097923719"/>
              </p:ext>
            </p:extLst>
          </p:nvPr>
        </p:nvGraphicFramePr>
        <p:xfrm>
          <a:off x="878646" y="2672379"/>
          <a:ext cx="6507992" cy="37181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4717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15" dur="1000"/>
                                        <p:tgtEl>
                                          <p:spTgt spid="3">
                                            <p:graphicEl>
                                              <a:chart seriesIdx="-3" categoryIdx="-3" bldStep="gridLegend"/>
                                            </p:graphic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19" dur="3500"/>
                                        <p:tgtEl>
                                          <p:spTgt spid="3">
                                            <p:graphicEl>
                                              <a:chart seriesIdx="0" categoryIdx="-4" bldStep="series"/>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Graphic spid="3" grpId="0" uiExpand="1">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Model Predictions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DD3278CA-EF81-CB44-9204-5AD6F5291E63}"/>
              </a:ext>
            </a:extLst>
          </p:cNvPr>
          <p:cNvGraphicFramePr>
            <a:graphicFrameLocks noGrp="1"/>
          </p:cNvGraphicFramePr>
          <p:nvPr>
            <p:extLst>
              <p:ext uri="{D42A27DB-BD31-4B8C-83A1-F6EECF244321}">
                <p14:modId xmlns:p14="http://schemas.microsoft.com/office/powerpoint/2010/main" val="2696412347"/>
              </p:ext>
            </p:extLst>
          </p:nvPr>
        </p:nvGraphicFramePr>
        <p:xfrm>
          <a:off x="8296275" y="3657600"/>
          <a:ext cx="3081576" cy="2258595"/>
        </p:xfrm>
        <a:graphic>
          <a:graphicData uri="http://schemas.openxmlformats.org/drawingml/2006/table">
            <a:tbl>
              <a:tblPr>
                <a:tableStyleId>{5C22544A-7EE6-4342-B048-85BDC9FD1C3A}</a:tableStyleId>
              </a:tblPr>
              <a:tblGrid>
                <a:gridCol w="1540788">
                  <a:extLst>
                    <a:ext uri="{9D8B030D-6E8A-4147-A177-3AD203B41FA5}">
                      <a16:colId xmlns:a16="http://schemas.microsoft.com/office/drawing/2014/main" val="3232778301"/>
                    </a:ext>
                  </a:extLst>
                </a:gridCol>
                <a:gridCol w="1540788">
                  <a:extLst>
                    <a:ext uri="{9D8B030D-6E8A-4147-A177-3AD203B41FA5}">
                      <a16:colId xmlns:a16="http://schemas.microsoft.com/office/drawing/2014/main" val="76580571"/>
                    </a:ext>
                  </a:extLst>
                </a:gridCol>
              </a:tblGrid>
              <a:tr h="404395">
                <a:tc gridSpan="2">
                  <a:txBody>
                    <a:bodyPr/>
                    <a:lstStyle/>
                    <a:p>
                      <a:r>
                        <a:rPr lang="en-US" b="1" dirty="0">
                          <a:solidFill>
                            <a:schemeClr val="bg1"/>
                          </a:solidFill>
                        </a:rPr>
                        <a:t>2019 High-Risk States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1923451"/>
                  </a:ext>
                </a:extLst>
              </a:tr>
              <a:tr h="370840">
                <a:tc>
                  <a:txBody>
                    <a:bodyPr/>
                    <a:lstStyle/>
                    <a:p>
                      <a:r>
                        <a:rPr lang="en-US" dirty="0">
                          <a:solidFill>
                            <a:schemeClr val="bg1"/>
                          </a:solidFill>
                        </a:rPr>
                        <a:t>Alabama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Missouri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8685155"/>
                  </a:ext>
                </a:extLst>
              </a:tr>
              <a:tr h="370840">
                <a:tc>
                  <a:txBody>
                    <a:bodyPr/>
                    <a:lstStyle/>
                    <a:p>
                      <a:r>
                        <a:rPr lang="en-US" dirty="0">
                          <a:solidFill>
                            <a:schemeClr val="bg1"/>
                          </a:solidFill>
                        </a:rPr>
                        <a:t>Arkansas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Ohio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1999965"/>
                  </a:ext>
                </a:extLst>
              </a:tr>
              <a:tr h="370840">
                <a:tc>
                  <a:txBody>
                    <a:bodyPr/>
                    <a:lstStyle/>
                    <a:p>
                      <a:r>
                        <a:rPr lang="en-US" dirty="0">
                          <a:solidFill>
                            <a:schemeClr val="bg1"/>
                          </a:solidFill>
                        </a:rPr>
                        <a:t>Kentucky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West Virginia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3057067"/>
                  </a:ext>
                </a:extLst>
              </a:tr>
              <a:tr h="370840">
                <a:tc>
                  <a:txBody>
                    <a:bodyPr/>
                    <a:lstStyle/>
                    <a:p>
                      <a:r>
                        <a:rPr lang="en-US" dirty="0">
                          <a:solidFill>
                            <a:schemeClr val="bg1"/>
                          </a:solidFill>
                        </a:rPr>
                        <a:t>Louisiana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Tennessee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8222173"/>
                  </a:ext>
                </a:extLst>
              </a:tr>
              <a:tr h="370840">
                <a:tc>
                  <a:txBody>
                    <a:bodyPr/>
                    <a:lstStyle/>
                    <a:p>
                      <a:r>
                        <a:rPr lang="en-US" dirty="0">
                          <a:solidFill>
                            <a:schemeClr val="bg1"/>
                          </a:solidFill>
                        </a:rPr>
                        <a:t>Mississippi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7508084"/>
                  </a:ext>
                </a:extLst>
              </a:tr>
            </a:tbl>
          </a:graphicData>
        </a:graphic>
      </p:graphicFrame>
      <p:pic>
        <p:nvPicPr>
          <p:cNvPr id="32" name="Picture 31">
            <a:extLst>
              <a:ext uri="{FF2B5EF4-FFF2-40B4-BE49-F238E27FC236}">
                <a16:creationId xmlns:a16="http://schemas.microsoft.com/office/drawing/2014/main" id="{EA6A38F2-B120-B44B-97B7-3A2972763176}"/>
              </a:ext>
            </a:extLst>
          </p:cNvPr>
          <p:cNvPicPr>
            <a:picLocks noChangeAspect="1"/>
          </p:cNvPicPr>
          <p:nvPr/>
        </p:nvPicPr>
        <p:blipFill>
          <a:blip r:embed="rId2"/>
          <a:srcRect/>
          <a:stretch/>
        </p:blipFill>
        <p:spPr>
          <a:xfrm>
            <a:off x="870263" y="1014566"/>
            <a:ext cx="6732270" cy="5385816"/>
          </a:xfrm>
          <a:prstGeom prst="rect">
            <a:avLst/>
          </a:prstGeom>
        </p:spPr>
      </p:pic>
    </p:spTree>
    <p:extLst>
      <p:ext uri="{BB962C8B-B14F-4D97-AF65-F5344CB8AC3E}">
        <p14:creationId xmlns:p14="http://schemas.microsoft.com/office/powerpoint/2010/main" val="4288811156"/>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5E19B5-AB4D-3A41-951D-EB5D544F4AA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Recommendations</a:t>
            </a:r>
          </a:p>
        </p:txBody>
      </p:sp>
      <p:graphicFrame>
        <p:nvGraphicFramePr>
          <p:cNvPr id="5" name="TextBox 2">
            <a:extLst>
              <a:ext uri="{FF2B5EF4-FFF2-40B4-BE49-F238E27FC236}">
                <a16:creationId xmlns:a16="http://schemas.microsoft.com/office/drawing/2014/main" id="{4602C6EE-A425-4E56-908C-FDF8708EAEE9}"/>
              </a:ext>
            </a:extLst>
          </p:cNvPr>
          <p:cNvGraphicFramePr/>
          <p:nvPr>
            <p:extLst>
              <p:ext uri="{D42A27DB-BD31-4B8C-83A1-F6EECF244321}">
                <p14:modId xmlns:p14="http://schemas.microsoft.com/office/powerpoint/2010/main" val="81244747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7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5AB78DE-CFBB-4099-9BDA-B85DAF5CDA6B}"/>
                                            </p:graphicEl>
                                          </p:spTgt>
                                        </p:tgtEl>
                                        <p:attrNameLst>
                                          <p:attrName>style.visibility</p:attrName>
                                        </p:attrNameLst>
                                      </p:cBhvr>
                                      <p:to>
                                        <p:strVal val="visible"/>
                                      </p:to>
                                    </p:set>
                                    <p:animEffect transition="in" filter="fade">
                                      <p:cBhvr>
                                        <p:cTn id="7" dur="500"/>
                                        <p:tgtEl>
                                          <p:spTgt spid="5">
                                            <p:graphicEl>
                                              <a:dgm id="{F5AB78DE-CFBB-4099-9BDA-B85DAF5CDA6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2505405-65B2-4899-B76D-F2BF76165CAB}"/>
                                            </p:graphicEl>
                                          </p:spTgt>
                                        </p:tgtEl>
                                        <p:attrNameLst>
                                          <p:attrName>style.visibility</p:attrName>
                                        </p:attrNameLst>
                                      </p:cBhvr>
                                      <p:to>
                                        <p:strVal val="visible"/>
                                      </p:to>
                                    </p:set>
                                    <p:animEffect transition="in" filter="fade">
                                      <p:cBhvr>
                                        <p:cTn id="10" dur="500"/>
                                        <p:tgtEl>
                                          <p:spTgt spid="5">
                                            <p:graphicEl>
                                              <a:dgm id="{62505405-65B2-4899-B76D-F2BF76165CA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A997C53-20EA-4AF9-BC6B-D64B880BAB94}"/>
                                            </p:graphicEl>
                                          </p:spTgt>
                                        </p:tgtEl>
                                        <p:attrNameLst>
                                          <p:attrName>style.visibility</p:attrName>
                                        </p:attrNameLst>
                                      </p:cBhvr>
                                      <p:to>
                                        <p:strVal val="visible"/>
                                      </p:to>
                                    </p:set>
                                    <p:animEffect transition="in" filter="fade">
                                      <p:cBhvr>
                                        <p:cTn id="15" dur="500"/>
                                        <p:tgtEl>
                                          <p:spTgt spid="5">
                                            <p:graphicEl>
                                              <a:dgm id="{BA997C53-20EA-4AF9-BC6B-D64B880BAB9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D255330A-FDF2-407A-B2A1-657FB5A0CFAC}"/>
                                            </p:graphicEl>
                                          </p:spTgt>
                                        </p:tgtEl>
                                        <p:attrNameLst>
                                          <p:attrName>style.visibility</p:attrName>
                                        </p:attrNameLst>
                                      </p:cBhvr>
                                      <p:to>
                                        <p:strVal val="visible"/>
                                      </p:to>
                                    </p:set>
                                    <p:animEffect transition="in" filter="fade">
                                      <p:cBhvr>
                                        <p:cTn id="18" dur="500"/>
                                        <p:tgtEl>
                                          <p:spTgt spid="5">
                                            <p:graphicEl>
                                              <a:dgm id="{D255330A-FDF2-407A-B2A1-657FB5A0CFA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555248B3-012A-4F34-92F7-451ED0F38D4D}"/>
                                            </p:graphicEl>
                                          </p:spTgt>
                                        </p:tgtEl>
                                        <p:attrNameLst>
                                          <p:attrName>style.visibility</p:attrName>
                                        </p:attrNameLst>
                                      </p:cBhvr>
                                      <p:to>
                                        <p:strVal val="visible"/>
                                      </p:to>
                                    </p:set>
                                    <p:animEffect transition="in" filter="fade">
                                      <p:cBhvr>
                                        <p:cTn id="23" dur="500"/>
                                        <p:tgtEl>
                                          <p:spTgt spid="5">
                                            <p:graphicEl>
                                              <a:dgm id="{555248B3-012A-4F34-92F7-451ED0F38D4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B05992B8-9EF0-470E-8D81-412ED141BA9E}"/>
                                            </p:graphicEl>
                                          </p:spTgt>
                                        </p:tgtEl>
                                        <p:attrNameLst>
                                          <p:attrName>style.visibility</p:attrName>
                                        </p:attrNameLst>
                                      </p:cBhvr>
                                      <p:to>
                                        <p:strVal val="visible"/>
                                      </p:to>
                                    </p:set>
                                    <p:animEffect transition="in" filter="fade">
                                      <p:cBhvr>
                                        <p:cTn id="26" dur="500"/>
                                        <p:tgtEl>
                                          <p:spTgt spid="5">
                                            <p:graphicEl>
                                              <a:dgm id="{B05992B8-9EF0-470E-8D81-412ED141BA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94448F-68CD-E641-93B3-E2B03EB78399}"/>
              </a:ext>
            </a:extLst>
          </p:cNvPr>
          <p:cNvSpPr>
            <a:spLocks noGrp="1"/>
          </p:cNvSpPr>
          <p:nvPr>
            <p:ph type="title"/>
          </p:nvPr>
        </p:nvSpPr>
        <p:spPr>
          <a:xfrm>
            <a:off x="1965278" y="668740"/>
            <a:ext cx="7574507" cy="3330055"/>
          </a:xfrm>
        </p:spPr>
        <p:txBody>
          <a:bodyPr vert="horz" lIns="91440" tIns="45720" rIns="91440" bIns="45720" rtlCol="0" anchor="t">
            <a:normAutofit/>
          </a:bodyPr>
          <a:lstStyle/>
          <a:p>
            <a:r>
              <a:rPr lang="en-US" sz="3700" dirty="0">
                <a:solidFill>
                  <a:srgbClr val="FFFFFF"/>
                </a:solidFill>
              </a:rPr>
              <a:t>What is the leading cause of death in the United States, and which states will be at the greatest risk in 2019?</a:t>
            </a:r>
          </a:p>
        </p:txBody>
      </p:sp>
      <p:sp>
        <p:nvSpPr>
          <p:cNvPr id="60" name="Rectangle 59">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05256B61-9E84-AE44-851A-750519B0E972}"/>
              </a:ext>
            </a:extLst>
          </p:cNvPr>
          <p:cNvSpPr txBox="1">
            <a:spLocks/>
          </p:cNvSpPr>
          <p:nvPr/>
        </p:nvSpPr>
        <p:spPr>
          <a:xfrm>
            <a:off x="1959199" y="4332839"/>
            <a:ext cx="8316371" cy="18480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FFFF"/>
                </a:solidFill>
              </a:rPr>
              <a:t>RESULTS TO BE USED FOR FUTURE resource ALLOCATION</a:t>
            </a:r>
          </a:p>
        </p:txBody>
      </p:sp>
    </p:spTree>
    <p:extLst>
      <p:ext uri="{BB962C8B-B14F-4D97-AF65-F5344CB8AC3E}">
        <p14:creationId xmlns:p14="http://schemas.microsoft.com/office/powerpoint/2010/main" val="4510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A6B135-A62E-EB48-B961-29220A4F712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Next Steps</a:t>
            </a:r>
          </a:p>
        </p:txBody>
      </p:sp>
      <p:graphicFrame>
        <p:nvGraphicFramePr>
          <p:cNvPr id="5" name="TextBox 2">
            <a:extLst>
              <a:ext uri="{FF2B5EF4-FFF2-40B4-BE49-F238E27FC236}">
                <a16:creationId xmlns:a16="http://schemas.microsoft.com/office/drawing/2014/main" id="{085E9AD6-4786-40C2-8A2B-D863F48037BC}"/>
              </a:ext>
            </a:extLst>
          </p:cNvPr>
          <p:cNvGraphicFramePr/>
          <p:nvPr>
            <p:extLst>
              <p:ext uri="{D42A27DB-BD31-4B8C-83A1-F6EECF244321}">
                <p14:modId xmlns:p14="http://schemas.microsoft.com/office/powerpoint/2010/main" val="119521872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57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9D4EAFB-4898-4628-8695-8E3133B2A82C}"/>
                                            </p:graphicEl>
                                          </p:spTgt>
                                        </p:tgtEl>
                                        <p:attrNameLst>
                                          <p:attrName>style.visibility</p:attrName>
                                        </p:attrNameLst>
                                      </p:cBhvr>
                                      <p:to>
                                        <p:strVal val="visible"/>
                                      </p:to>
                                    </p:set>
                                    <p:animEffect transition="in" filter="fade">
                                      <p:cBhvr>
                                        <p:cTn id="7" dur="500"/>
                                        <p:tgtEl>
                                          <p:spTgt spid="5">
                                            <p:graphicEl>
                                              <a:dgm id="{D9D4EAFB-4898-4628-8695-8E3133B2A82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C13111C-EE31-476F-9D3C-4C7B0A30D384}"/>
                                            </p:graphicEl>
                                          </p:spTgt>
                                        </p:tgtEl>
                                        <p:attrNameLst>
                                          <p:attrName>style.visibility</p:attrName>
                                        </p:attrNameLst>
                                      </p:cBhvr>
                                      <p:to>
                                        <p:strVal val="visible"/>
                                      </p:to>
                                    </p:set>
                                    <p:animEffect transition="in" filter="fade">
                                      <p:cBhvr>
                                        <p:cTn id="10" dur="500"/>
                                        <p:tgtEl>
                                          <p:spTgt spid="5">
                                            <p:graphicEl>
                                              <a:dgm id="{3C13111C-EE31-476F-9D3C-4C7B0A30D38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11F67DC-9496-4AC2-AF02-A7C1EAE9076D}"/>
                                            </p:graphicEl>
                                          </p:spTgt>
                                        </p:tgtEl>
                                        <p:attrNameLst>
                                          <p:attrName>style.visibility</p:attrName>
                                        </p:attrNameLst>
                                      </p:cBhvr>
                                      <p:to>
                                        <p:strVal val="visible"/>
                                      </p:to>
                                    </p:set>
                                    <p:animEffect transition="in" filter="fade">
                                      <p:cBhvr>
                                        <p:cTn id="15" dur="500"/>
                                        <p:tgtEl>
                                          <p:spTgt spid="5">
                                            <p:graphicEl>
                                              <a:dgm id="{711F67DC-9496-4AC2-AF02-A7C1EAE9076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919ACB48-0D3E-4D93-8A00-275E6C9FB926}"/>
                                            </p:graphicEl>
                                          </p:spTgt>
                                        </p:tgtEl>
                                        <p:attrNameLst>
                                          <p:attrName>style.visibility</p:attrName>
                                        </p:attrNameLst>
                                      </p:cBhvr>
                                      <p:to>
                                        <p:strVal val="visible"/>
                                      </p:to>
                                    </p:set>
                                    <p:animEffect transition="in" filter="fade">
                                      <p:cBhvr>
                                        <p:cTn id="18" dur="500"/>
                                        <p:tgtEl>
                                          <p:spTgt spid="5">
                                            <p:graphicEl>
                                              <a:dgm id="{919ACB48-0D3E-4D93-8A00-275E6C9FB9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CDDE31A4-14BB-4910-8676-6C52A292917B}"/>
                                            </p:graphicEl>
                                          </p:spTgt>
                                        </p:tgtEl>
                                        <p:attrNameLst>
                                          <p:attrName>style.visibility</p:attrName>
                                        </p:attrNameLst>
                                      </p:cBhvr>
                                      <p:to>
                                        <p:strVal val="visible"/>
                                      </p:to>
                                    </p:set>
                                    <p:animEffect transition="in" filter="fade">
                                      <p:cBhvr>
                                        <p:cTn id="23" dur="500"/>
                                        <p:tgtEl>
                                          <p:spTgt spid="5">
                                            <p:graphicEl>
                                              <a:dgm id="{CDDE31A4-14BB-4910-8676-6C52A292917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9BAA74A7-A0AB-4944-B180-222ACE42BBE4}"/>
                                            </p:graphicEl>
                                          </p:spTgt>
                                        </p:tgtEl>
                                        <p:attrNameLst>
                                          <p:attrName>style.visibility</p:attrName>
                                        </p:attrNameLst>
                                      </p:cBhvr>
                                      <p:to>
                                        <p:strVal val="visible"/>
                                      </p:to>
                                    </p:set>
                                    <p:animEffect transition="in" filter="fade">
                                      <p:cBhvr>
                                        <p:cTn id="26" dur="500"/>
                                        <p:tgtEl>
                                          <p:spTgt spid="5">
                                            <p:graphicEl>
                                              <a:dgm id="{9BAA74A7-A0AB-4944-B180-222ACE42BB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D9A31-1E2B-2444-B152-CBA473BD91B9}"/>
              </a:ext>
            </a:extLst>
          </p:cNvPr>
          <p:cNvSpPr>
            <a:spLocks noGrp="1"/>
          </p:cNvSpPr>
          <p:nvPr>
            <p:ph type="ctrTitle"/>
          </p:nvPr>
        </p:nvSpPr>
        <p:spPr>
          <a:xfrm>
            <a:off x="4857404" y="1577340"/>
            <a:ext cx="6228950" cy="3703320"/>
          </a:xfrm>
        </p:spPr>
        <p:txBody>
          <a:bodyPr anchor="ctr">
            <a:normAutofit/>
          </a:bodyPr>
          <a:lstStyle/>
          <a:p>
            <a:r>
              <a:rPr lang="en-US" sz="6600">
                <a:solidFill>
                  <a:schemeClr val="tx2"/>
                </a:solidFill>
              </a:rPr>
              <a:t>Questions</a:t>
            </a:r>
          </a:p>
        </p:txBody>
      </p:sp>
      <p:sp>
        <p:nvSpPr>
          <p:cNvPr id="9" name="Rectangle 8">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119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E4B2912-E2C1-40D7-BC65-7BD30C20BB44}"/>
              </a:ext>
            </a:extLst>
          </p:cNvPr>
          <p:cNvGraphicFramePr>
            <a:graphicFrameLocks noGrp="1"/>
          </p:cNvGraphicFramePr>
          <p:nvPr>
            <p:ph idx="1"/>
            <p:extLst>
              <p:ext uri="{D42A27DB-BD31-4B8C-83A1-F6EECF244321}">
                <p14:modId xmlns:p14="http://schemas.microsoft.com/office/powerpoint/2010/main" val="153075315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89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156D7CD-BCE4-4A29-9EAD-A784AAD66323}"/>
                                            </p:graphicEl>
                                          </p:spTgt>
                                        </p:tgtEl>
                                        <p:attrNameLst>
                                          <p:attrName>style.visibility</p:attrName>
                                        </p:attrNameLst>
                                      </p:cBhvr>
                                      <p:to>
                                        <p:strVal val="visible"/>
                                      </p:to>
                                    </p:set>
                                    <p:animEffect transition="in" filter="fade">
                                      <p:cBhvr>
                                        <p:cTn id="7" dur="500"/>
                                        <p:tgtEl>
                                          <p:spTgt spid="5">
                                            <p:graphicEl>
                                              <a:dgm id="{7156D7CD-BCE4-4A29-9EAD-A784AAD6632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B1AEFCD-B1EB-4B7F-96D0-0A29750C93E7}"/>
                                            </p:graphicEl>
                                          </p:spTgt>
                                        </p:tgtEl>
                                        <p:attrNameLst>
                                          <p:attrName>style.visibility</p:attrName>
                                        </p:attrNameLst>
                                      </p:cBhvr>
                                      <p:to>
                                        <p:strVal val="visible"/>
                                      </p:to>
                                    </p:set>
                                    <p:animEffect transition="in" filter="fade">
                                      <p:cBhvr>
                                        <p:cTn id="10" dur="500"/>
                                        <p:tgtEl>
                                          <p:spTgt spid="5">
                                            <p:graphicEl>
                                              <a:dgm id="{CB1AEFCD-B1EB-4B7F-96D0-0A29750C93E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F44763D3-C42A-4620-B599-69B2AD10E3E6}"/>
                                            </p:graphicEl>
                                          </p:spTgt>
                                        </p:tgtEl>
                                        <p:attrNameLst>
                                          <p:attrName>style.visibility</p:attrName>
                                        </p:attrNameLst>
                                      </p:cBhvr>
                                      <p:to>
                                        <p:strVal val="visible"/>
                                      </p:to>
                                    </p:set>
                                    <p:animEffect transition="in" filter="fade">
                                      <p:cBhvr>
                                        <p:cTn id="15" dur="500"/>
                                        <p:tgtEl>
                                          <p:spTgt spid="5">
                                            <p:graphicEl>
                                              <a:dgm id="{F44763D3-C42A-4620-B599-69B2AD10E3E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5B8230B-D15A-4409-984C-8460CC2B05A3}"/>
                                            </p:graphicEl>
                                          </p:spTgt>
                                        </p:tgtEl>
                                        <p:attrNameLst>
                                          <p:attrName>style.visibility</p:attrName>
                                        </p:attrNameLst>
                                      </p:cBhvr>
                                      <p:to>
                                        <p:strVal val="visible"/>
                                      </p:to>
                                    </p:set>
                                    <p:animEffect transition="in" filter="fade">
                                      <p:cBhvr>
                                        <p:cTn id="18" dur="500"/>
                                        <p:tgtEl>
                                          <p:spTgt spid="5">
                                            <p:graphicEl>
                                              <a:dgm id="{15B8230B-D15A-4409-984C-8460CC2B05A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F087771F-8BF4-4BD2-9C1D-B1C43ED5CB6E}"/>
                                            </p:graphicEl>
                                          </p:spTgt>
                                        </p:tgtEl>
                                        <p:attrNameLst>
                                          <p:attrName>style.visibility</p:attrName>
                                        </p:attrNameLst>
                                      </p:cBhvr>
                                      <p:to>
                                        <p:strVal val="visible"/>
                                      </p:to>
                                    </p:set>
                                    <p:animEffect transition="in" filter="fade">
                                      <p:cBhvr>
                                        <p:cTn id="23" dur="500"/>
                                        <p:tgtEl>
                                          <p:spTgt spid="5">
                                            <p:graphicEl>
                                              <a:dgm id="{F087771F-8BF4-4BD2-9C1D-B1C43ED5CB6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D6E6E978-ED1C-4F04-961D-CDA6BA4CC1E8}"/>
                                            </p:graphicEl>
                                          </p:spTgt>
                                        </p:tgtEl>
                                        <p:attrNameLst>
                                          <p:attrName>style.visibility</p:attrName>
                                        </p:attrNameLst>
                                      </p:cBhvr>
                                      <p:to>
                                        <p:strVal val="visible"/>
                                      </p:to>
                                    </p:set>
                                    <p:animEffect transition="in" filter="fade">
                                      <p:cBhvr>
                                        <p:cTn id="26" dur="500"/>
                                        <p:tgtEl>
                                          <p:spTgt spid="5">
                                            <p:graphicEl>
                                              <a:dgm id="{D6E6E978-ED1C-4F04-961D-CDA6BA4CC1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C86923-B30B-42E0-AABC-CB83BDD784D4}"/>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What is the leading cause of death in the United States?</a:t>
            </a:r>
          </a:p>
        </p:txBody>
      </p:sp>
      <p:graphicFrame>
        <p:nvGraphicFramePr>
          <p:cNvPr id="91" name="Content Placeholder 18">
            <a:extLst>
              <a:ext uri="{FF2B5EF4-FFF2-40B4-BE49-F238E27FC236}">
                <a16:creationId xmlns:a16="http://schemas.microsoft.com/office/drawing/2014/main" id="{5FA9E7BE-F5CB-2048-A96D-6837C8EA59FC}"/>
              </a:ext>
            </a:extLst>
          </p:cNvPr>
          <p:cNvGraphicFramePr>
            <a:graphicFrameLocks noGrp="1"/>
          </p:cNvGraphicFramePr>
          <p:nvPr>
            <p:ph idx="1"/>
            <p:extLst>
              <p:ext uri="{D42A27DB-BD31-4B8C-83A1-F6EECF244321}">
                <p14:modId xmlns:p14="http://schemas.microsoft.com/office/powerpoint/2010/main" val="1404321386"/>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553B434-FB5F-274D-A781-E7B1E6BA5A9E}"/>
              </a:ext>
            </a:extLst>
          </p:cNvPr>
          <p:cNvSpPr txBox="1"/>
          <p:nvPr/>
        </p:nvSpPr>
        <p:spPr>
          <a:xfrm>
            <a:off x="446533" y="6103331"/>
            <a:ext cx="7051870" cy="287234"/>
          </a:xfrm>
          <a:prstGeom prst="rect">
            <a:avLst/>
          </a:prstGeom>
          <a:noFill/>
        </p:spPr>
        <p:txBody>
          <a:bodyPr wrap="square" rtlCol="0">
            <a:spAutoFit/>
          </a:bodyPr>
          <a:lstStyle/>
          <a:p>
            <a:pPr algn="ctr"/>
            <a:r>
              <a:rPr lang="en-US" sz="1200" i="1" dirty="0"/>
              <a:t>Source: Center for Disease Control (CDC) – National Center for Health Statistics (NCHS)</a:t>
            </a:r>
          </a:p>
        </p:txBody>
      </p:sp>
    </p:spTree>
    <p:extLst>
      <p:ext uri="{BB962C8B-B14F-4D97-AF65-F5344CB8AC3E}">
        <p14:creationId xmlns:p14="http://schemas.microsoft.com/office/powerpoint/2010/main" val="326826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extLst>
              <p:ext uri="{D42A27DB-BD31-4B8C-83A1-F6EECF244321}">
                <p14:modId xmlns:p14="http://schemas.microsoft.com/office/powerpoint/2010/main" val="1079064002"/>
              </p:ext>
            </p:extLst>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539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pic>
        <p:nvPicPr>
          <p:cNvPr id="5" name="Picture 4">
            <a:extLst>
              <a:ext uri="{FF2B5EF4-FFF2-40B4-BE49-F238E27FC236}">
                <a16:creationId xmlns:a16="http://schemas.microsoft.com/office/drawing/2014/main" id="{89291F95-AD59-8342-A316-51B83ABBE4B2}"/>
              </a:ext>
            </a:extLst>
          </p:cNvPr>
          <p:cNvPicPr>
            <a:picLocks noChangeAspect="1"/>
          </p:cNvPicPr>
          <p:nvPr/>
        </p:nvPicPr>
        <p:blipFill>
          <a:blip r:embed="rId4"/>
          <a:stretch>
            <a:fillRect/>
          </a:stretch>
        </p:blipFill>
        <p:spPr>
          <a:xfrm>
            <a:off x="886630" y="723899"/>
            <a:ext cx="6563332"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5550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graphicEl>
                                              <a:chart seriesIdx="0" categoryIdx="-4" bldStep="series"/>
                                            </p:graphicEl>
                                          </p:spTgt>
                                        </p:tgtEl>
                                        <p:attrNameLst>
                                          <p:attrName>style.visibility</p:attrName>
                                        </p:attrNameLst>
                                      </p:cBhvr>
                                      <p:to>
                                        <p:strVal val="visible"/>
                                      </p:to>
                                    </p:set>
                                    <p:animEffect transition="in" filter="wipe(left)">
                                      <p:cBhvr>
                                        <p:cTn id="10" dur="3000"/>
                                        <p:tgtEl>
                                          <p:spTgt spid="21">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4845617"/>
            <a:ext cx="11029616" cy="1013800"/>
          </a:xfrm>
        </p:spPr>
        <p:txBody>
          <a:bodyPr vert="horz" lIns="91440" tIns="45720" rIns="91440" bIns="45720" rtlCol="0" anchor="b">
            <a:normAutofit/>
          </a:bodyPr>
          <a:lstStyle/>
          <a:p>
            <a:pPr lvl="0">
              <a:lnSpc>
                <a:spcPct val="100000"/>
              </a:lnSpc>
            </a:pPr>
            <a:r>
              <a:rPr lang="en-US" dirty="0"/>
              <a:t>Which factors have the greatest impact on the mortality rate?</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ext uri="{D42A27DB-BD31-4B8C-83A1-F6EECF244321}">
                <p14:modId xmlns:p14="http://schemas.microsoft.com/office/powerpoint/2010/main" val="2784818313"/>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5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6029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19517450"/>
      </p:ext>
    </p:extLst>
  </p:cSld>
  <p:clrMapOvr>
    <a:masterClrMapping/>
  </p:clrMapOvr>
  <mc:AlternateContent xmlns:mc="http://schemas.openxmlformats.org/markup-compatibility/2006" xmlns:p14="http://schemas.microsoft.com/office/powerpoint/2010/main">
    <mc:Choice Requires="p14">
      <p:transition spd="slow" p14:dur="1500">
        <p:wipe dir="d"/>
      </p:transition>
    </mc:Choice>
    <mc:Fallback xmlns="">
      <p:transition spd="slow">
        <p:wipe dir="d"/>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563</Words>
  <Application>Microsoft Macintosh PowerPoint</Application>
  <PresentationFormat>Widescreen</PresentationFormat>
  <Paragraphs>102</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Wingdings 2</vt:lpstr>
      <vt:lpstr>Dividend</vt:lpstr>
      <vt:lpstr>Leading Causes of Death in the United States</vt:lpstr>
      <vt:lpstr>What is the leading cause of death in the United States, and which states will be at the greatest risk in 2019?</vt:lpstr>
      <vt:lpstr>PowerPoint Presentation</vt:lpstr>
      <vt:lpstr>What is the leading cause of death in the United States?</vt:lpstr>
      <vt:lpstr>What is the current trend for the leading cause of death?</vt:lpstr>
      <vt:lpstr>What is the current trend for the leading cause of death?</vt:lpstr>
      <vt:lpstr>Which factors have the greatest impact on the mortality rate?</vt:lpstr>
      <vt:lpstr>Data Sources</vt:lpstr>
      <vt:lpstr>Data Sources</vt:lpstr>
      <vt:lpstr>Which factors have the greatest impact on the mortality rate?</vt:lpstr>
      <vt:lpstr>Which factors have the greatest impact on the mortality rate?</vt:lpstr>
      <vt:lpstr>Feature Engineering</vt:lpstr>
      <vt:lpstr>PowerPoint Presentation</vt:lpstr>
      <vt:lpstr>Model Performance</vt:lpstr>
      <vt:lpstr>Model Performance</vt:lpstr>
      <vt:lpstr>PowerPoint Presentation</vt:lpstr>
      <vt:lpstr>PowerPoint Presentation</vt:lpstr>
      <vt:lpstr>PowerPoint Presentation</vt:lpstr>
      <vt:lpstr>Recommendations</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Causes of Death in the United States</dc:title>
  <dc:creator>RAYMOND.WILLEY@baruchmail.cuny.edu</dc:creator>
  <cp:lastModifiedBy>RAYMOND.WILLEY@baruchmail.cuny.edu</cp:lastModifiedBy>
  <cp:revision>15</cp:revision>
  <cp:lastPrinted>2019-05-21T17:54:56Z</cp:lastPrinted>
  <dcterms:created xsi:type="dcterms:W3CDTF">2019-05-21T01:14:57Z</dcterms:created>
  <dcterms:modified xsi:type="dcterms:W3CDTF">2019-05-21T18:17:35Z</dcterms:modified>
</cp:coreProperties>
</file>